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35"/>
  </p:notesMasterIdLst>
  <p:sldIdLst>
    <p:sldId id="256" r:id="rId3"/>
    <p:sldId id="257" r:id="rId4"/>
    <p:sldId id="258" r:id="rId5"/>
    <p:sldId id="288" r:id="rId6"/>
    <p:sldId id="280" r:id="rId7"/>
    <p:sldId id="281" r:id="rId8"/>
    <p:sldId id="282" r:id="rId9"/>
    <p:sldId id="283" r:id="rId10"/>
    <p:sldId id="284" r:id="rId11"/>
    <p:sldId id="286" r:id="rId12"/>
    <p:sldId id="285" r:id="rId13"/>
    <p:sldId id="259" r:id="rId14"/>
    <p:sldId id="260" r:id="rId15"/>
    <p:sldId id="289" r:id="rId16"/>
    <p:sldId id="287" r:id="rId17"/>
    <p:sldId id="262" r:id="rId18"/>
    <p:sldId id="263" r:id="rId19"/>
    <p:sldId id="264" r:id="rId20"/>
    <p:sldId id="265" r:id="rId21"/>
    <p:sldId id="266" r:id="rId22"/>
    <p:sldId id="267" r:id="rId23"/>
    <p:sldId id="291" r:id="rId24"/>
    <p:sldId id="292" r:id="rId25"/>
    <p:sldId id="270" r:id="rId26"/>
    <p:sldId id="271" r:id="rId27"/>
    <p:sldId id="293" r:id="rId28"/>
    <p:sldId id="294" r:id="rId29"/>
    <p:sldId id="295" r:id="rId30"/>
    <p:sldId id="277" r:id="rId31"/>
    <p:sldId id="296" r:id="rId32"/>
    <p:sldId id="275" r:id="rId33"/>
    <p:sldId id="276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EFBA"/>
    <a:srgbClr val="D7E4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276144-062D-4CFC-8F8C-555024F9586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18FD7B3-1602-42D5-8E37-471C1F9A92BF}">
      <dgm:prSet/>
      <dgm:spPr/>
      <dgm:t>
        <a:bodyPr/>
        <a:lstStyle/>
        <a:p>
          <a:r>
            <a:rPr lang="hr-HR"/>
            <a:t>Psihičko (i emocionalno)</a:t>
          </a:r>
          <a:endParaRPr lang="en-US"/>
        </a:p>
      </dgm:t>
    </dgm:pt>
    <dgm:pt modelId="{D5375B9E-561D-4D62-919D-3EB38BF2D3D8}" type="parTrans" cxnId="{F557EF19-4A35-4BEC-9CF0-500D89CB21CD}">
      <dgm:prSet/>
      <dgm:spPr/>
      <dgm:t>
        <a:bodyPr/>
        <a:lstStyle/>
        <a:p>
          <a:endParaRPr lang="en-US"/>
        </a:p>
      </dgm:t>
    </dgm:pt>
    <dgm:pt modelId="{84A1BA3B-D87A-44DD-B8A7-C9BE77B6D9DF}" type="sibTrans" cxnId="{F557EF19-4A35-4BEC-9CF0-500D89CB21CD}">
      <dgm:prSet/>
      <dgm:spPr/>
      <dgm:t>
        <a:bodyPr/>
        <a:lstStyle/>
        <a:p>
          <a:endParaRPr lang="en-US"/>
        </a:p>
      </dgm:t>
    </dgm:pt>
    <dgm:pt modelId="{7D52EAD5-B0EF-4A03-9057-DCAF097EA684}">
      <dgm:prSet/>
      <dgm:spPr/>
      <dgm:t>
        <a:bodyPr/>
        <a:lstStyle/>
        <a:p>
          <a:r>
            <a:rPr lang="hr-HR" dirty="0"/>
            <a:t>Ekonomsko</a:t>
          </a:r>
          <a:endParaRPr lang="en-US" dirty="0"/>
        </a:p>
      </dgm:t>
    </dgm:pt>
    <dgm:pt modelId="{AAE1C66D-92B4-4B9A-A1BF-D3E1996AE4ED}" type="parTrans" cxnId="{A0F1F351-7222-4665-8568-121038F7CEB7}">
      <dgm:prSet/>
      <dgm:spPr/>
      <dgm:t>
        <a:bodyPr/>
        <a:lstStyle/>
        <a:p>
          <a:endParaRPr lang="en-US"/>
        </a:p>
      </dgm:t>
    </dgm:pt>
    <dgm:pt modelId="{22917560-AB7D-405E-818D-700B98541F2F}" type="sibTrans" cxnId="{A0F1F351-7222-4665-8568-121038F7CEB7}">
      <dgm:prSet/>
      <dgm:spPr/>
      <dgm:t>
        <a:bodyPr/>
        <a:lstStyle/>
        <a:p>
          <a:endParaRPr lang="en-US"/>
        </a:p>
      </dgm:t>
    </dgm:pt>
    <dgm:pt modelId="{87455FCB-150E-41FF-A5F4-216E6EA027BB}">
      <dgm:prSet/>
      <dgm:spPr/>
      <dgm:t>
        <a:bodyPr/>
        <a:lstStyle/>
        <a:p>
          <a:r>
            <a:rPr lang="hr-HR"/>
            <a:t>Tjelesno</a:t>
          </a:r>
          <a:endParaRPr lang="en-US"/>
        </a:p>
      </dgm:t>
    </dgm:pt>
    <dgm:pt modelId="{D8998F87-BF11-40D8-A97F-4C727B19E6E3}" type="parTrans" cxnId="{882DB20D-5B55-48A5-A78A-A56BCD506347}">
      <dgm:prSet/>
      <dgm:spPr/>
      <dgm:t>
        <a:bodyPr/>
        <a:lstStyle/>
        <a:p>
          <a:endParaRPr lang="en-US"/>
        </a:p>
      </dgm:t>
    </dgm:pt>
    <dgm:pt modelId="{BAC4C8A9-5897-4A11-89B0-4C025004290C}" type="sibTrans" cxnId="{882DB20D-5B55-48A5-A78A-A56BCD506347}">
      <dgm:prSet/>
      <dgm:spPr/>
      <dgm:t>
        <a:bodyPr/>
        <a:lstStyle/>
        <a:p>
          <a:endParaRPr lang="en-US"/>
        </a:p>
      </dgm:t>
    </dgm:pt>
    <dgm:pt modelId="{32988344-AD71-41CA-8410-0BB2D1CECF34}">
      <dgm:prSet/>
      <dgm:spPr/>
      <dgm:t>
        <a:bodyPr/>
        <a:lstStyle/>
        <a:p>
          <a:r>
            <a:rPr lang="hr-HR"/>
            <a:t>Seksualno</a:t>
          </a:r>
          <a:endParaRPr lang="en-US"/>
        </a:p>
      </dgm:t>
    </dgm:pt>
    <dgm:pt modelId="{C96B5540-1E33-4A63-A3D0-2D57B532645B}" type="parTrans" cxnId="{87A9D4BA-BF4C-4A36-802A-1B623AA737DE}">
      <dgm:prSet/>
      <dgm:spPr/>
      <dgm:t>
        <a:bodyPr/>
        <a:lstStyle/>
        <a:p>
          <a:endParaRPr lang="en-US"/>
        </a:p>
      </dgm:t>
    </dgm:pt>
    <dgm:pt modelId="{925B6DCE-1188-4CC8-AA60-B7A77FAA5B59}" type="sibTrans" cxnId="{87A9D4BA-BF4C-4A36-802A-1B623AA737DE}">
      <dgm:prSet/>
      <dgm:spPr/>
      <dgm:t>
        <a:bodyPr/>
        <a:lstStyle/>
        <a:p>
          <a:endParaRPr lang="en-US"/>
        </a:p>
      </dgm:t>
    </dgm:pt>
    <dgm:pt modelId="{1C9E4BA9-FC4C-4D00-AA9B-E6A36DC60F8F}">
      <dgm:prSet/>
      <dgm:spPr/>
      <dgm:t>
        <a:bodyPr/>
        <a:lstStyle/>
        <a:p>
          <a:r>
            <a:rPr lang="hr-HR"/>
            <a:t>Zanemarivanje </a:t>
          </a:r>
          <a:endParaRPr lang="en-US"/>
        </a:p>
      </dgm:t>
    </dgm:pt>
    <dgm:pt modelId="{52FC1F64-BFEF-466F-9E6E-3C783E54B411}" type="parTrans" cxnId="{FFC864A9-93F5-4AB0-9175-7D7591739076}">
      <dgm:prSet/>
      <dgm:spPr/>
      <dgm:t>
        <a:bodyPr/>
        <a:lstStyle/>
        <a:p>
          <a:endParaRPr lang="en-US"/>
        </a:p>
      </dgm:t>
    </dgm:pt>
    <dgm:pt modelId="{D0B8AC1E-554D-45E9-A74C-53F4B5F1E129}" type="sibTrans" cxnId="{FFC864A9-93F5-4AB0-9175-7D7591739076}">
      <dgm:prSet/>
      <dgm:spPr/>
      <dgm:t>
        <a:bodyPr/>
        <a:lstStyle/>
        <a:p>
          <a:endParaRPr lang="en-US"/>
        </a:p>
      </dgm:t>
    </dgm:pt>
    <dgm:pt modelId="{A53A6A80-5D20-4145-87FA-6BC2EE900FC7}" type="pres">
      <dgm:prSet presAssocID="{78276144-062D-4CFC-8F8C-555024F958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C4055B9-A416-4235-9BFC-6574AFC8A459}" type="pres">
      <dgm:prSet presAssocID="{718FD7B3-1602-42D5-8E37-471C1F9A92B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ED0B8EE-9BE3-47D1-ADA3-DD842FEFAE69}" type="pres">
      <dgm:prSet presAssocID="{84A1BA3B-D87A-44DD-B8A7-C9BE77B6D9DF}" presName="spacer" presStyleCnt="0"/>
      <dgm:spPr/>
    </dgm:pt>
    <dgm:pt modelId="{308560CB-5B27-4976-BF9A-5FAE9A391C56}" type="pres">
      <dgm:prSet presAssocID="{7D52EAD5-B0EF-4A03-9057-DCAF097EA68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F4E867E-CBEA-4943-A51B-D998273F4476}" type="pres">
      <dgm:prSet presAssocID="{22917560-AB7D-405E-818D-700B98541F2F}" presName="spacer" presStyleCnt="0"/>
      <dgm:spPr/>
    </dgm:pt>
    <dgm:pt modelId="{2DEFC262-DF90-44E0-933E-9A55B7F1541B}" type="pres">
      <dgm:prSet presAssocID="{87455FCB-150E-41FF-A5F4-216E6EA027B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4AAAA26-4945-4F39-9C7F-5A35A462BB19}" type="pres">
      <dgm:prSet presAssocID="{BAC4C8A9-5897-4A11-89B0-4C025004290C}" presName="spacer" presStyleCnt="0"/>
      <dgm:spPr/>
    </dgm:pt>
    <dgm:pt modelId="{CEDBE529-DDC0-465A-8B6D-F1902C1C892E}" type="pres">
      <dgm:prSet presAssocID="{32988344-AD71-41CA-8410-0BB2D1CECF3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CAD9C4C-7020-4123-B498-5334AA065880}" type="pres">
      <dgm:prSet presAssocID="{925B6DCE-1188-4CC8-AA60-B7A77FAA5B59}" presName="spacer" presStyleCnt="0"/>
      <dgm:spPr/>
    </dgm:pt>
    <dgm:pt modelId="{D3D7F225-4E0E-486B-84F3-23C5FC54F272}" type="pres">
      <dgm:prSet presAssocID="{1C9E4BA9-FC4C-4D00-AA9B-E6A36DC60F8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7A9D4BA-BF4C-4A36-802A-1B623AA737DE}" srcId="{78276144-062D-4CFC-8F8C-555024F9586C}" destId="{32988344-AD71-41CA-8410-0BB2D1CECF34}" srcOrd="3" destOrd="0" parTransId="{C96B5540-1E33-4A63-A3D0-2D57B532645B}" sibTransId="{925B6DCE-1188-4CC8-AA60-B7A77FAA5B59}"/>
    <dgm:cxn modelId="{A0F1F351-7222-4665-8568-121038F7CEB7}" srcId="{78276144-062D-4CFC-8F8C-555024F9586C}" destId="{7D52EAD5-B0EF-4A03-9057-DCAF097EA684}" srcOrd="1" destOrd="0" parTransId="{AAE1C66D-92B4-4B9A-A1BF-D3E1996AE4ED}" sibTransId="{22917560-AB7D-405E-818D-700B98541F2F}"/>
    <dgm:cxn modelId="{59873F89-3373-45C2-AC49-560460F179F9}" type="presOf" srcId="{1C9E4BA9-FC4C-4D00-AA9B-E6A36DC60F8F}" destId="{D3D7F225-4E0E-486B-84F3-23C5FC54F272}" srcOrd="0" destOrd="0" presId="urn:microsoft.com/office/officeart/2005/8/layout/vList2"/>
    <dgm:cxn modelId="{FFC864A9-93F5-4AB0-9175-7D7591739076}" srcId="{78276144-062D-4CFC-8F8C-555024F9586C}" destId="{1C9E4BA9-FC4C-4D00-AA9B-E6A36DC60F8F}" srcOrd="4" destOrd="0" parTransId="{52FC1F64-BFEF-466F-9E6E-3C783E54B411}" sibTransId="{D0B8AC1E-554D-45E9-A74C-53F4B5F1E129}"/>
    <dgm:cxn modelId="{9FA2AD81-17B2-4C44-815D-1D374F3B66C0}" type="presOf" srcId="{718FD7B3-1602-42D5-8E37-471C1F9A92BF}" destId="{2C4055B9-A416-4235-9BFC-6574AFC8A459}" srcOrd="0" destOrd="0" presId="urn:microsoft.com/office/officeart/2005/8/layout/vList2"/>
    <dgm:cxn modelId="{B89E710E-C412-460F-80DD-FE27B43A5BCD}" type="presOf" srcId="{32988344-AD71-41CA-8410-0BB2D1CECF34}" destId="{CEDBE529-DDC0-465A-8B6D-F1902C1C892E}" srcOrd="0" destOrd="0" presId="urn:microsoft.com/office/officeart/2005/8/layout/vList2"/>
    <dgm:cxn modelId="{F8502A39-1C14-440B-BB1A-38D7487EE388}" type="presOf" srcId="{78276144-062D-4CFC-8F8C-555024F9586C}" destId="{A53A6A80-5D20-4145-87FA-6BC2EE900FC7}" srcOrd="0" destOrd="0" presId="urn:microsoft.com/office/officeart/2005/8/layout/vList2"/>
    <dgm:cxn modelId="{35D9BFE7-87F7-4ABD-AA23-0D82E6EED758}" type="presOf" srcId="{87455FCB-150E-41FF-A5F4-216E6EA027BB}" destId="{2DEFC262-DF90-44E0-933E-9A55B7F1541B}" srcOrd="0" destOrd="0" presId="urn:microsoft.com/office/officeart/2005/8/layout/vList2"/>
    <dgm:cxn modelId="{882DB20D-5B55-48A5-A78A-A56BCD506347}" srcId="{78276144-062D-4CFC-8F8C-555024F9586C}" destId="{87455FCB-150E-41FF-A5F4-216E6EA027BB}" srcOrd="2" destOrd="0" parTransId="{D8998F87-BF11-40D8-A97F-4C727B19E6E3}" sibTransId="{BAC4C8A9-5897-4A11-89B0-4C025004290C}"/>
    <dgm:cxn modelId="{862B519C-A76D-4C9D-931A-C229B12BC440}" type="presOf" srcId="{7D52EAD5-B0EF-4A03-9057-DCAF097EA684}" destId="{308560CB-5B27-4976-BF9A-5FAE9A391C56}" srcOrd="0" destOrd="0" presId="urn:microsoft.com/office/officeart/2005/8/layout/vList2"/>
    <dgm:cxn modelId="{F557EF19-4A35-4BEC-9CF0-500D89CB21CD}" srcId="{78276144-062D-4CFC-8F8C-555024F9586C}" destId="{718FD7B3-1602-42D5-8E37-471C1F9A92BF}" srcOrd="0" destOrd="0" parTransId="{D5375B9E-561D-4D62-919D-3EB38BF2D3D8}" sibTransId="{84A1BA3B-D87A-44DD-B8A7-C9BE77B6D9DF}"/>
    <dgm:cxn modelId="{8B79FB4C-E7F4-409F-B2F7-647EA38BD96E}" type="presParOf" srcId="{A53A6A80-5D20-4145-87FA-6BC2EE900FC7}" destId="{2C4055B9-A416-4235-9BFC-6574AFC8A459}" srcOrd="0" destOrd="0" presId="urn:microsoft.com/office/officeart/2005/8/layout/vList2"/>
    <dgm:cxn modelId="{9EF8A7DC-41DF-427E-9284-479CF9770813}" type="presParOf" srcId="{A53A6A80-5D20-4145-87FA-6BC2EE900FC7}" destId="{7ED0B8EE-9BE3-47D1-ADA3-DD842FEFAE69}" srcOrd="1" destOrd="0" presId="urn:microsoft.com/office/officeart/2005/8/layout/vList2"/>
    <dgm:cxn modelId="{786A7D15-7E9B-422D-BDA2-60C378F8C71D}" type="presParOf" srcId="{A53A6A80-5D20-4145-87FA-6BC2EE900FC7}" destId="{308560CB-5B27-4976-BF9A-5FAE9A391C56}" srcOrd="2" destOrd="0" presId="urn:microsoft.com/office/officeart/2005/8/layout/vList2"/>
    <dgm:cxn modelId="{D3307245-6F0C-412B-9029-2141981CBFE2}" type="presParOf" srcId="{A53A6A80-5D20-4145-87FA-6BC2EE900FC7}" destId="{8F4E867E-CBEA-4943-A51B-D998273F4476}" srcOrd="3" destOrd="0" presId="urn:microsoft.com/office/officeart/2005/8/layout/vList2"/>
    <dgm:cxn modelId="{5C16C5F9-31A1-4B3E-8850-1540BF7E7996}" type="presParOf" srcId="{A53A6A80-5D20-4145-87FA-6BC2EE900FC7}" destId="{2DEFC262-DF90-44E0-933E-9A55B7F1541B}" srcOrd="4" destOrd="0" presId="urn:microsoft.com/office/officeart/2005/8/layout/vList2"/>
    <dgm:cxn modelId="{92A98F65-FA6E-4B3C-8B22-E99D01E3C13E}" type="presParOf" srcId="{A53A6A80-5D20-4145-87FA-6BC2EE900FC7}" destId="{04AAAA26-4945-4F39-9C7F-5A35A462BB19}" srcOrd="5" destOrd="0" presId="urn:microsoft.com/office/officeart/2005/8/layout/vList2"/>
    <dgm:cxn modelId="{A80AB341-511C-4871-9C4E-8F1827EFBB4A}" type="presParOf" srcId="{A53A6A80-5D20-4145-87FA-6BC2EE900FC7}" destId="{CEDBE529-DDC0-465A-8B6D-F1902C1C892E}" srcOrd="6" destOrd="0" presId="urn:microsoft.com/office/officeart/2005/8/layout/vList2"/>
    <dgm:cxn modelId="{342337EF-F144-4C2D-A96E-660F64C4C1A4}" type="presParOf" srcId="{A53A6A80-5D20-4145-87FA-6BC2EE900FC7}" destId="{ACAD9C4C-7020-4123-B498-5334AA065880}" srcOrd="7" destOrd="0" presId="urn:microsoft.com/office/officeart/2005/8/layout/vList2"/>
    <dgm:cxn modelId="{3E71351B-CD5D-464A-8B28-0470D3550CE3}" type="presParOf" srcId="{A53A6A80-5D20-4145-87FA-6BC2EE900FC7}" destId="{D3D7F225-4E0E-486B-84F3-23C5FC54F27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07C515-45CD-49BB-AFEC-000CBC84248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E4ABD81-7DE4-4FB0-AF0E-6F3D1B3F8B74}">
      <dgm:prSet/>
      <dgm:spPr/>
      <dgm:t>
        <a:bodyPr/>
        <a:lstStyle/>
        <a:p>
          <a:r>
            <a:rPr lang="hr-HR" dirty="0"/>
            <a:t>Između 2% i 10% starijih osoba doživi neki oblik nasilja u obitelji.</a:t>
          </a:r>
          <a:endParaRPr lang="en-US" dirty="0"/>
        </a:p>
      </dgm:t>
    </dgm:pt>
    <dgm:pt modelId="{9B8AA808-B327-4029-A5AE-DA482044A7D6}" type="parTrans" cxnId="{DF9DF516-0ED2-49B4-9A7B-882B0789F967}">
      <dgm:prSet/>
      <dgm:spPr/>
      <dgm:t>
        <a:bodyPr/>
        <a:lstStyle/>
        <a:p>
          <a:endParaRPr lang="en-US"/>
        </a:p>
      </dgm:t>
    </dgm:pt>
    <dgm:pt modelId="{273E512F-48D0-46EB-9FDE-70432F167636}" type="sibTrans" cxnId="{DF9DF516-0ED2-49B4-9A7B-882B0789F967}">
      <dgm:prSet/>
      <dgm:spPr/>
      <dgm:t>
        <a:bodyPr/>
        <a:lstStyle/>
        <a:p>
          <a:endParaRPr lang="en-US"/>
        </a:p>
      </dgm:t>
    </dgm:pt>
    <dgm:pt modelId="{EC18DB68-262A-4776-BC7A-2C84EBBAF606}">
      <dgm:prSet/>
      <dgm:spPr/>
      <dgm:t>
        <a:bodyPr/>
        <a:lstStyle/>
        <a:p>
          <a:r>
            <a:rPr lang="hr-HR"/>
            <a:t>Istraživanja ukazuju na veliku "tamnu brojku" nasilja nad starima tek 1 od 13 ili 14 slučajeva zlostavljanja se prijavi.</a:t>
          </a:r>
          <a:endParaRPr lang="en-US"/>
        </a:p>
      </dgm:t>
    </dgm:pt>
    <dgm:pt modelId="{B4C2C492-9293-4B10-AD98-7E594DF0726F}" type="parTrans" cxnId="{66433E9E-FE3A-4744-B273-B972F15D1FC3}">
      <dgm:prSet/>
      <dgm:spPr/>
      <dgm:t>
        <a:bodyPr/>
        <a:lstStyle/>
        <a:p>
          <a:endParaRPr lang="en-US"/>
        </a:p>
      </dgm:t>
    </dgm:pt>
    <dgm:pt modelId="{E33DFD00-28C3-4807-8582-5098D307446D}" type="sibTrans" cxnId="{66433E9E-FE3A-4744-B273-B972F15D1FC3}">
      <dgm:prSet/>
      <dgm:spPr/>
      <dgm:t>
        <a:bodyPr/>
        <a:lstStyle/>
        <a:p>
          <a:endParaRPr lang="en-US"/>
        </a:p>
      </dgm:t>
    </dgm:pt>
    <dgm:pt modelId="{3CFA3D90-1B2E-4F1D-A020-C90B77941509}">
      <dgm:prSet/>
      <dgm:spPr/>
      <dgm:t>
        <a:bodyPr/>
        <a:lstStyle/>
        <a:p>
          <a:r>
            <a:rPr lang="hr-HR"/>
            <a:t>Žene su češće žrtve nasilja nego muškarci – u 67 % do 92 % prijavljenih slučajeva.</a:t>
          </a:r>
          <a:endParaRPr lang="en-US"/>
        </a:p>
      </dgm:t>
    </dgm:pt>
    <dgm:pt modelId="{C75226A0-163F-4710-98F2-5DF679816659}" type="parTrans" cxnId="{C4F5618D-0BE7-40B9-8A03-FEBC8B58B37E}">
      <dgm:prSet/>
      <dgm:spPr/>
      <dgm:t>
        <a:bodyPr/>
        <a:lstStyle/>
        <a:p>
          <a:endParaRPr lang="en-US"/>
        </a:p>
      </dgm:t>
    </dgm:pt>
    <dgm:pt modelId="{B8861803-7DEB-462D-B2C4-3C227AAB5BF4}" type="sibTrans" cxnId="{C4F5618D-0BE7-40B9-8A03-FEBC8B58B37E}">
      <dgm:prSet/>
      <dgm:spPr/>
      <dgm:t>
        <a:bodyPr/>
        <a:lstStyle/>
        <a:p>
          <a:endParaRPr lang="en-US"/>
        </a:p>
      </dgm:t>
    </dgm:pt>
    <dgm:pt modelId="{8F96893A-DE1A-41D6-9E25-3A64A4EF23D9}">
      <dgm:prSet/>
      <dgm:spPr/>
      <dgm:t>
        <a:bodyPr/>
        <a:lstStyle/>
        <a:p>
          <a:r>
            <a:rPr lang="hr-HR" dirty="0"/>
            <a:t>"Stariji" stari (iznad 80 godina) su češće žrtve zanemarivanja.</a:t>
          </a:r>
          <a:endParaRPr lang="en-US" dirty="0"/>
        </a:p>
      </dgm:t>
    </dgm:pt>
    <dgm:pt modelId="{0299253B-6FBE-4CC3-9096-28FDD3C59462}" type="parTrans" cxnId="{D86726D8-B45E-4EAE-BB70-F772DA789FB0}">
      <dgm:prSet/>
      <dgm:spPr/>
      <dgm:t>
        <a:bodyPr/>
        <a:lstStyle/>
        <a:p>
          <a:endParaRPr lang="en-US"/>
        </a:p>
      </dgm:t>
    </dgm:pt>
    <dgm:pt modelId="{90338AA3-26CE-445A-A21C-582984DB40D0}" type="sibTrans" cxnId="{D86726D8-B45E-4EAE-BB70-F772DA789FB0}">
      <dgm:prSet/>
      <dgm:spPr/>
      <dgm:t>
        <a:bodyPr/>
        <a:lstStyle/>
        <a:p>
          <a:endParaRPr lang="en-US"/>
        </a:p>
      </dgm:t>
    </dgm:pt>
    <dgm:pt modelId="{5A15C3A6-BD02-4502-8FF7-EE5289F21C9B}">
      <dgm:prSet custT="1"/>
      <dgm:spPr/>
      <dgm:t>
        <a:bodyPr/>
        <a:lstStyle/>
        <a:p>
          <a:r>
            <a:rPr lang="hr-HR" sz="1900" dirty="0"/>
            <a:t>U više od 70% slučajeva nasilja nad starijim osobama u obitelji, prijavu je izvršila treća osoba (</a:t>
          </a:r>
          <a:r>
            <a:rPr lang="hr-HR" sz="1900" dirty="0" err="1"/>
            <a:t>Fulmer</a:t>
          </a:r>
          <a:r>
            <a:rPr lang="hr-HR" sz="1900" dirty="0"/>
            <a:t>, </a:t>
          </a:r>
          <a:r>
            <a:rPr lang="hr-HR" sz="1900" dirty="0" err="1"/>
            <a:t>Guadagno</a:t>
          </a:r>
          <a:r>
            <a:rPr lang="hr-HR" sz="1900" dirty="0"/>
            <a:t>, 2004.). </a:t>
          </a:r>
          <a:endParaRPr lang="en-US" sz="1900" dirty="0"/>
        </a:p>
      </dgm:t>
    </dgm:pt>
    <dgm:pt modelId="{3F38673F-5B65-416A-BA6E-BBB583F1CF26}" type="parTrans" cxnId="{2B6A4F41-AA57-49B6-988F-79684D3A64CF}">
      <dgm:prSet/>
      <dgm:spPr/>
      <dgm:t>
        <a:bodyPr/>
        <a:lstStyle/>
        <a:p>
          <a:endParaRPr lang="en-US"/>
        </a:p>
      </dgm:t>
    </dgm:pt>
    <dgm:pt modelId="{B3C7FCA3-8B89-45BC-B010-45FFCEAB5B70}" type="sibTrans" cxnId="{2B6A4F41-AA57-49B6-988F-79684D3A64CF}">
      <dgm:prSet/>
      <dgm:spPr/>
      <dgm:t>
        <a:bodyPr/>
        <a:lstStyle/>
        <a:p>
          <a:endParaRPr lang="en-US"/>
        </a:p>
      </dgm:t>
    </dgm:pt>
    <dgm:pt modelId="{BD9A09BE-0863-4E6A-943B-EC3C75B50B24}" type="pres">
      <dgm:prSet presAssocID="{F207C515-45CD-49BB-AFEC-000CBC8424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25C3251-C3FF-4CD9-A95E-E757D5A53A68}" type="pres">
      <dgm:prSet presAssocID="{3E4ABD81-7DE4-4FB0-AF0E-6F3D1B3F8B7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5D3C5C0-92C2-4FD5-9585-FF975EB7F97B}" type="pres">
      <dgm:prSet presAssocID="{273E512F-48D0-46EB-9FDE-70432F167636}" presName="spacer" presStyleCnt="0"/>
      <dgm:spPr/>
    </dgm:pt>
    <dgm:pt modelId="{B1448AD4-D18D-42B7-AC2A-7676ECEB84D4}" type="pres">
      <dgm:prSet presAssocID="{EC18DB68-262A-4776-BC7A-2C84EBBAF60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8A5CAFA-6A48-4C62-9445-77ED9C546269}" type="pres">
      <dgm:prSet presAssocID="{E33DFD00-28C3-4807-8582-5098D307446D}" presName="spacer" presStyleCnt="0"/>
      <dgm:spPr/>
    </dgm:pt>
    <dgm:pt modelId="{1401C42A-F4E3-4FA1-B6D2-45BF3097D246}" type="pres">
      <dgm:prSet presAssocID="{3CFA3D90-1B2E-4F1D-A020-C90B7794150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7DAB864-9DBF-4CC4-AC7E-5E7CA684DAAB}" type="pres">
      <dgm:prSet presAssocID="{B8861803-7DEB-462D-B2C4-3C227AAB5BF4}" presName="spacer" presStyleCnt="0"/>
      <dgm:spPr/>
    </dgm:pt>
    <dgm:pt modelId="{1AA62FB1-DD96-42E7-8CB5-C2FFC2C21DCA}" type="pres">
      <dgm:prSet presAssocID="{8F96893A-DE1A-41D6-9E25-3A64A4EF23D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80C0687-DCD7-4C5D-9E56-7C6F305F5033}" type="pres">
      <dgm:prSet presAssocID="{90338AA3-26CE-445A-A21C-582984DB40D0}" presName="spacer" presStyleCnt="0"/>
      <dgm:spPr/>
    </dgm:pt>
    <dgm:pt modelId="{F1B2099B-B757-4286-95B7-925552346A20}" type="pres">
      <dgm:prSet presAssocID="{5A15C3A6-BD02-4502-8FF7-EE5289F21C9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3C91BDB-22D8-4382-B29C-E226587211F5}" type="presOf" srcId="{3CFA3D90-1B2E-4F1D-A020-C90B77941509}" destId="{1401C42A-F4E3-4FA1-B6D2-45BF3097D246}" srcOrd="0" destOrd="0" presId="urn:microsoft.com/office/officeart/2005/8/layout/vList2"/>
    <dgm:cxn modelId="{693ACDF4-EE11-4FF6-ABC6-8E459EFBEDC0}" type="presOf" srcId="{8F96893A-DE1A-41D6-9E25-3A64A4EF23D9}" destId="{1AA62FB1-DD96-42E7-8CB5-C2FFC2C21DCA}" srcOrd="0" destOrd="0" presId="urn:microsoft.com/office/officeart/2005/8/layout/vList2"/>
    <dgm:cxn modelId="{C4F5618D-0BE7-40B9-8A03-FEBC8B58B37E}" srcId="{F207C515-45CD-49BB-AFEC-000CBC842484}" destId="{3CFA3D90-1B2E-4F1D-A020-C90B77941509}" srcOrd="2" destOrd="0" parTransId="{C75226A0-163F-4710-98F2-5DF679816659}" sibTransId="{B8861803-7DEB-462D-B2C4-3C227AAB5BF4}"/>
    <dgm:cxn modelId="{A131C4B3-1E4A-4481-9624-12E934521028}" type="presOf" srcId="{5A15C3A6-BD02-4502-8FF7-EE5289F21C9B}" destId="{F1B2099B-B757-4286-95B7-925552346A20}" srcOrd="0" destOrd="0" presId="urn:microsoft.com/office/officeart/2005/8/layout/vList2"/>
    <dgm:cxn modelId="{2B6A4F41-AA57-49B6-988F-79684D3A64CF}" srcId="{F207C515-45CD-49BB-AFEC-000CBC842484}" destId="{5A15C3A6-BD02-4502-8FF7-EE5289F21C9B}" srcOrd="4" destOrd="0" parTransId="{3F38673F-5B65-416A-BA6E-BBB583F1CF26}" sibTransId="{B3C7FCA3-8B89-45BC-B010-45FFCEAB5B70}"/>
    <dgm:cxn modelId="{D86726D8-B45E-4EAE-BB70-F772DA789FB0}" srcId="{F207C515-45CD-49BB-AFEC-000CBC842484}" destId="{8F96893A-DE1A-41D6-9E25-3A64A4EF23D9}" srcOrd="3" destOrd="0" parTransId="{0299253B-6FBE-4CC3-9096-28FDD3C59462}" sibTransId="{90338AA3-26CE-445A-A21C-582984DB40D0}"/>
    <dgm:cxn modelId="{DF9DF516-0ED2-49B4-9A7B-882B0789F967}" srcId="{F207C515-45CD-49BB-AFEC-000CBC842484}" destId="{3E4ABD81-7DE4-4FB0-AF0E-6F3D1B3F8B74}" srcOrd="0" destOrd="0" parTransId="{9B8AA808-B327-4029-A5AE-DA482044A7D6}" sibTransId="{273E512F-48D0-46EB-9FDE-70432F167636}"/>
    <dgm:cxn modelId="{D6339415-56C7-4B7C-A7CD-B62F53FDEA0D}" type="presOf" srcId="{F207C515-45CD-49BB-AFEC-000CBC842484}" destId="{BD9A09BE-0863-4E6A-943B-EC3C75B50B24}" srcOrd="0" destOrd="0" presId="urn:microsoft.com/office/officeart/2005/8/layout/vList2"/>
    <dgm:cxn modelId="{E37E7E45-5A2D-4296-8B5E-0FD74FFC14E4}" type="presOf" srcId="{3E4ABD81-7DE4-4FB0-AF0E-6F3D1B3F8B74}" destId="{725C3251-C3FF-4CD9-A95E-E757D5A53A68}" srcOrd="0" destOrd="0" presId="urn:microsoft.com/office/officeart/2005/8/layout/vList2"/>
    <dgm:cxn modelId="{66433E9E-FE3A-4744-B273-B972F15D1FC3}" srcId="{F207C515-45CD-49BB-AFEC-000CBC842484}" destId="{EC18DB68-262A-4776-BC7A-2C84EBBAF606}" srcOrd="1" destOrd="0" parTransId="{B4C2C492-9293-4B10-AD98-7E594DF0726F}" sibTransId="{E33DFD00-28C3-4807-8582-5098D307446D}"/>
    <dgm:cxn modelId="{62F403F6-F09A-45EC-B279-E87FE3DD2133}" type="presOf" srcId="{EC18DB68-262A-4776-BC7A-2C84EBBAF606}" destId="{B1448AD4-D18D-42B7-AC2A-7676ECEB84D4}" srcOrd="0" destOrd="0" presId="urn:microsoft.com/office/officeart/2005/8/layout/vList2"/>
    <dgm:cxn modelId="{7B65ACE8-2B8B-459D-BFEF-052CE3C715EE}" type="presParOf" srcId="{BD9A09BE-0863-4E6A-943B-EC3C75B50B24}" destId="{725C3251-C3FF-4CD9-A95E-E757D5A53A68}" srcOrd="0" destOrd="0" presId="urn:microsoft.com/office/officeart/2005/8/layout/vList2"/>
    <dgm:cxn modelId="{195C05F8-212F-4C87-91CB-E5C18021537A}" type="presParOf" srcId="{BD9A09BE-0863-4E6A-943B-EC3C75B50B24}" destId="{05D3C5C0-92C2-4FD5-9585-FF975EB7F97B}" srcOrd="1" destOrd="0" presId="urn:microsoft.com/office/officeart/2005/8/layout/vList2"/>
    <dgm:cxn modelId="{5E7680D0-E250-4953-97F9-4EE46630A040}" type="presParOf" srcId="{BD9A09BE-0863-4E6A-943B-EC3C75B50B24}" destId="{B1448AD4-D18D-42B7-AC2A-7676ECEB84D4}" srcOrd="2" destOrd="0" presId="urn:microsoft.com/office/officeart/2005/8/layout/vList2"/>
    <dgm:cxn modelId="{64B67B2D-6F13-4006-B052-719E5932B6C2}" type="presParOf" srcId="{BD9A09BE-0863-4E6A-943B-EC3C75B50B24}" destId="{28A5CAFA-6A48-4C62-9445-77ED9C546269}" srcOrd="3" destOrd="0" presId="urn:microsoft.com/office/officeart/2005/8/layout/vList2"/>
    <dgm:cxn modelId="{76E7BCE2-BC30-4918-A6E4-DA0B7DB002BB}" type="presParOf" srcId="{BD9A09BE-0863-4E6A-943B-EC3C75B50B24}" destId="{1401C42A-F4E3-4FA1-B6D2-45BF3097D246}" srcOrd="4" destOrd="0" presId="urn:microsoft.com/office/officeart/2005/8/layout/vList2"/>
    <dgm:cxn modelId="{A672E305-2DAA-4A68-8C23-3E9A0FF803E2}" type="presParOf" srcId="{BD9A09BE-0863-4E6A-943B-EC3C75B50B24}" destId="{67DAB864-9DBF-4CC4-AC7E-5E7CA684DAAB}" srcOrd="5" destOrd="0" presId="urn:microsoft.com/office/officeart/2005/8/layout/vList2"/>
    <dgm:cxn modelId="{021DC50F-73CF-47B8-B87D-7714D805D3D3}" type="presParOf" srcId="{BD9A09BE-0863-4E6A-943B-EC3C75B50B24}" destId="{1AA62FB1-DD96-42E7-8CB5-C2FFC2C21DCA}" srcOrd="6" destOrd="0" presId="urn:microsoft.com/office/officeart/2005/8/layout/vList2"/>
    <dgm:cxn modelId="{6BAA9600-6E28-42F8-9A7C-7287A142A2C1}" type="presParOf" srcId="{BD9A09BE-0863-4E6A-943B-EC3C75B50B24}" destId="{180C0687-DCD7-4C5D-9E56-7C6F305F5033}" srcOrd="7" destOrd="0" presId="urn:microsoft.com/office/officeart/2005/8/layout/vList2"/>
    <dgm:cxn modelId="{060C0A06-14E3-4742-928E-E6FCC1ABFFA5}" type="presParOf" srcId="{BD9A09BE-0863-4E6A-943B-EC3C75B50B24}" destId="{F1B2099B-B757-4286-95B7-925552346A2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7F01DB-0A82-45A3-B2E5-DB0E3F7460D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2F464F7-4585-42C8-A59C-85E13A836E1A}">
      <dgm:prSet custT="1"/>
      <dgm:spPr/>
      <dgm:t>
        <a:bodyPr/>
        <a:lstStyle/>
        <a:p>
          <a:r>
            <a:rPr lang="hr-HR" sz="2000" dirty="0"/>
            <a:t>Istraživanja</a:t>
          </a:r>
          <a:endParaRPr lang="en-US" sz="2000" dirty="0"/>
        </a:p>
      </dgm:t>
    </dgm:pt>
    <dgm:pt modelId="{9538C96C-2C82-40A9-9686-6A2EB64EFC86}" type="parTrans" cxnId="{401F8997-0FC1-47D7-B345-98A8F9599335}">
      <dgm:prSet/>
      <dgm:spPr/>
      <dgm:t>
        <a:bodyPr/>
        <a:lstStyle/>
        <a:p>
          <a:endParaRPr lang="en-US"/>
        </a:p>
      </dgm:t>
    </dgm:pt>
    <dgm:pt modelId="{2007745C-D191-4094-9256-28849C0A8765}" type="sibTrans" cxnId="{401F8997-0FC1-47D7-B345-98A8F9599335}">
      <dgm:prSet/>
      <dgm:spPr/>
      <dgm:t>
        <a:bodyPr/>
        <a:lstStyle/>
        <a:p>
          <a:endParaRPr lang="en-US"/>
        </a:p>
      </dgm:t>
    </dgm:pt>
    <dgm:pt modelId="{8CEF7819-DBEA-42D4-B2B3-71852A8C9A81}">
      <dgm:prSet custT="1"/>
      <dgm:spPr/>
      <dgm:t>
        <a:bodyPr/>
        <a:lstStyle/>
        <a:p>
          <a:r>
            <a:rPr lang="en-US" sz="2000" dirty="0" err="1"/>
            <a:t>Preventivno</a:t>
          </a:r>
          <a:r>
            <a:rPr lang="en-US" sz="2000" dirty="0"/>
            <a:t> </a:t>
          </a:r>
          <a:r>
            <a:rPr lang="en-US" sz="2000" dirty="0" err="1"/>
            <a:t>djelovanje</a:t>
          </a:r>
          <a:endParaRPr lang="en-US" sz="2000" dirty="0"/>
        </a:p>
      </dgm:t>
    </dgm:pt>
    <dgm:pt modelId="{4A77F6EB-A904-4BB4-ACD0-47EDACBE02B2}" type="parTrans" cxnId="{43055A63-1E50-4427-9CAB-035A7E775CCB}">
      <dgm:prSet/>
      <dgm:spPr/>
      <dgm:t>
        <a:bodyPr/>
        <a:lstStyle/>
        <a:p>
          <a:endParaRPr lang="en-US"/>
        </a:p>
      </dgm:t>
    </dgm:pt>
    <dgm:pt modelId="{017F4B7C-CE9A-4137-ACD0-1A410ACD3D89}" type="sibTrans" cxnId="{43055A63-1E50-4427-9CAB-035A7E775CCB}">
      <dgm:prSet/>
      <dgm:spPr/>
      <dgm:t>
        <a:bodyPr/>
        <a:lstStyle/>
        <a:p>
          <a:endParaRPr lang="en-US"/>
        </a:p>
      </dgm:t>
    </dgm:pt>
    <dgm:pt modelId="{0102C3CD-F202-43C6-827B-9EEF798811A1}">
      <dgm:prSet/>
      <dgm:spPr/>
      <dgm:t>
        <a:bodyPr/>
        <a:lstStyle/>
        <a:p>
          <a:r>
            <a:rPr lang="hr-HR" dirty="0"/>
            <a:t>Unaprjeđenje pravne sigurnosti osoba starije životne dobi</a:t>
          </a:r>
          <a:endParaRPr lang="en-US" dirty="0"/>
        </a:p>
      </dgm:t>
    </dgm:pt>
    <dgm:pt modelId="{E505BDEF-4616-4D27-B0D2-7B2178D608D4}" type="parTrans" cxnId="{2D13E28A-F089-42A0-872A-BF1009D9B7C3}">
      <dgm:prSet/>
      <dgm:spPr/>
      <dgm:t>
        <a:bodyPr/>
        <a:lstStyle/>
        <a:p>
          <a:endParaRPr lang="en-US"/>
        </a:p>
      </dgm:t>
    </dgm:pt>
    <dgm:pt modelId="{5B97E922-F376-4B63-972D-BB6D53431A1B}" type="sibTrans" cxnId="{2D13E28A-F089-42A0-872A-BF1009D9B7C3}">
      <dgm:prSet/>
      <dgm:spPr/>
      <dgm:t>
        <a:bodyPr/>
        <a:lstStyle/>
        <a:p>
          <a:endParaRPr lang="en-US"/>
        </a:p>
      </dgm:t>
    </dgm:pt>
    <dgm:pt modelId="{BB900B6A-F1A5-401E-A7F6-72AAE436E2D0}">
      <dgm:prSet custT="1"/>
      <dgm:spPr/>
      <dgm:t>
        <a:bodyPr/>
        <a:lstStyle/>
        <a:p>
          <a:r>
            <a:rPr lang="hr-HR" sz="2000" dirty="0"/>
            <a:t>Neophodno uvođenje sustava kontrole</a:t>
          </a:r>
          <a:endParaRPr lang="en-US" sz="2000" dirty="0"/>
        </a:p>
      </dgm:t>
    </dgm:pt>
    <dgm:pt modelId="{300F4567-F343-42BE-841C-46DA60FF1427}" type="parTrans" cxnId="{8AE6EF23-88F9-4352-B6CB-3039ADDDAA57}">
      <dgm:prSet/>
      <dgm:spPr/>
      <dgm:t>
        <a:bodyPr/>
        <a:lstStyle/>
        <a:p>
          <a:endParaRPr lang="en-US"/>
        </a:p>
      </dgm:t>
    </dgm:pt>
    <dgm:pt modelId="{41AF6A1E-C208-4A0D-8D62-FDD6587C2BD7}" type="sibTrans" cxnId="{8AE6EF23-88F9-4352-B6CB-3039ADDDAA57}">
      <dgm:prSet/>
      <dgm:spPr/>
      <dgm:t>
        <a:bodyPr/>
        <a:lstStyle/>
        <a:p>
          <a:endParaRPr lang="en-US"/>
        </a:p>
      </dgm:t>
    </dgm:pt>
    <dgm:pt modelId="{08F04AA6-3A86-48D8-814E-3F27CF106E7E}">
      <dgm:prSet custT="1"/>
      <dgm:spPr/>
      <dgm:t>
        <a:bodyPr/>
        <a:lstStyle/>
        <a:p>
          <a:r>
            <a:rPr lang="hr-HR" sz="2000" dirty="0"/>
            <a:t>Promjena postojeće zakonske regulative</a:t>
          </a:r>
          <a:endParaRPr lang="en-US" sz="2000" dirty="0"/>
        </a:p>
      </dgm:t>
    </dgm:pt>
    <dgm:pt modelId="{59C34E8B-7149-4846-9169-267260E9BE41}" type="parTrans" cxnId="{7E9FBC2D-C31E-499F-818D-EC63396A3589}">
      <dgm:prSet/>
      <dgm:spPr/>
      <dgm:t>
        <a:bodyPr/>
        <a:lstStyle/>
        <a:p>
          <a:endParaRPr lang="en-US"/>
        </a:p>
      </dgm:t>
    </dgm:pt>
    <dgm:pt modelId="{DF8993F2-F872-4D9C-98B8-0EAE3C3063B1}" type="sibTrans" cxnId="{7E9FBC2D-C31E-499F-818D-EC63396A3589}">
      <dgm:prSet/>
      <dgm:spPr/>
      <dgm:t>
        <a:bodyPr/>
        <a:lstStyle/>
        <a:p>
          <a:endParaRPr lang="en-US"/>
        </a:p>
      </dgm:t>
    </dgm:pt>
    <dgm:pt modelId="{725248E9-3DC6-4D2C-9E00-90E3B4013072}">
      <dgm:prSet custT="1"/>
      <dgm:spPr/>
      <dgm:t>
        <a:bodyPr/>
        <a:lstStyle/>
        <a:p>
          <a:r>
            <a:rPr lang="hr-HR" sz="2000" dirty="0"/>
            <a:t>Osvješćivanje stručne i šire javnosti</a:t>
          </a:r>
          <a:endParaRPr lang="en-US" sz="2000" dirty="0"/>
        </a:p>
      </dgm:t>
    </dgm:pt>
    <dgm:pt modelId="{552B0C9A-730C-468E-B508-7C0B8141AACF}" type="parTrans" cxnId="{25D00EE3-6020-4448-8CB6-3A6C5B7D5109}">
      <dgm:prSet/>
      <dgm:spPr/>
      <dgm:t>
        <a:bodyPr/>
        <a:lstStyle/>
        <a:p>
          <a:endParaRPr lang="en-US"/>
        </a:p>
      </dgm:t>
    </dgm:pt>
    <dgm:pt modelId="{7DC6B38F-7EE6-4592-A40C-725575BC6174}" type="sibTrans" cxnId="{25D00EE3-6020-4448-8CB6-3A6C5B7D5109}">
      <dgm:prSet/>
      <dgm:spPr/>
      <dgm:t>
        <a:bodyPr/>
        <a:lstStyle/>
        <a:p>
          <a:endParaRPr lang="en-US"/>
        </a:p>
      </dgm:t>
    </dgm:pt>
    <dgm:pt modelId="{AFC49E4C-6807-4E15-AE1D-413DE822A68A}" type="pres">
      <dgm:prSet presAssocID="{087F01DB-0A82-45A3-B2E5-DB0E3F74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66043AA-D503-4926-8E58-C5E40AE40FF2}" type="pres">
      <dgm:prSet presAssocID="{F2F464F7-4585-42C8-A59C-85E13A836E1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3E5B50E-ECD4-49B2-B254-88BC371AF05F}" type="pres">
      <dgm:prSet presAssocID="{2007745C-D191-4094-9256-28849C0A8765}" presName="spacer" presStyleCnt="0"/>
      <dgm:spPr/>
    </dgm:pt>
    <dgm:pt modelId="{695C2A5A-3E69-4371-A85F-7A13383FDE0A}" type="pres">
      <dgm:prSet presAssocID="{8CEF7819-DBEA-42D4-B2B3-71852A8C9A8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F5E0910-056B-4D14-A17C-524425D5DFB2}" type="pres">
      <dgm:prSet presAssocID="{017F4B7C-CE9A-4137-ACD0-1A410ACD3D89}" presName="spacer" presStyleCnt="0"/>
      <dgm:spPr/>
    </dgm:pt>
    <dgm:pt modelId="{7F1C1C6F-D7B7-4EC5-840F-BE67BFC640DC}" type="pres">
      <dgm:prSet presAssocID="{0102C3CD-F202-43C6-827B-9EEF798811A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F3D97E3-1373-4852-B628-075460546CB6}" type="pres">
      <dgm:prSet presAssocID="{5B97E922-F376-4B63-972D-BB6D53431A1B}" presName="spacer" presStyleCnt="0"/>
      <dgm:spPr/>
    </dgm:pt>
    <dgm:pt modelId="{0084F645-1FBA-4E15-9402-5AFA7C9D7E0E}" type="pres">
      <dgm:prSet presAssocID="{BB900B6A-F1A5-401E-A7F6-72AAE436E2D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4B5F4FB-480D-46D7-8329-EAECF8F814FD}" type="pres">
      <dgm:prSet presAssocID="{41AF6A1E-C208-4A0D-8D62-FDD6587C2BD7}" presName="spacer" presStyleCnt="0"/>
      <dgm:spPr/>
    </dgm:pt>
    <dgm:pt modelId="{134CC5C9-9149-4690-B538-7F842DEEC5F4}" type="pres">
      <dgm:prSet presAssocID="{08F04AA6-3A86-48D8-814E-3F27CF106E7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B4D1779-3FAD-4F48-8F4D-9904D82FCC41}" type="pres">
      <dgm:prSet presAssocID="{DF8993F2-F872-4D9C-98B8-0EAE3C3063B1}" presName="spacer" presStyleCnt="0"/>
      <dgm:spPr/>
    </dgm:pt>
    <dgm:pt modelId="{8E9FC8C5-368A-4C4F-8486-2E3557873EFF}" type="pres">
      <dgm:prSet presAssocID="{725248E9-3DC6-4D2C-9E00-90E3B401307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A23FA6F-48A4-481C-8BE6-D4E2F22E95E4}" type="presOf" srcId="{08F04AA6-3A86-48D8-814E-3F27CF106E7E}" destId="{134CC5C9-9149-4690-B538-7F842DEEC5F4}" srcOrd="0" destOrd="0" presId="urn:microsoft.com/office/officeart/2005/8/layout/vList2"/>
    <dgm:cxn modelId="{1E850C54-8001-4BEE-8FAB-0E3E736F7633}" type="presOf" srcId="{087F01DB-0A82-45A3-B2E5-DB0E3F7460D6}" destId="{AFC49E4C-6807-4E15-AE1D-413DE822A68A}" srcOrd="0" destOrd="0" presId="urn:microsoft.com/office/officeart/2005/8/layout/vList2"/>
    <dgm:cxn modelId="{2D13E28A-F089-42A0-872A-BF1009D9B7C3}" srcId="{087F01DB-0A82-45A3-B2E5-DB0E3F7460D6}" destId="{0102C3CD-F202-43C6-827B-9EEF798811A1}" srcOrd="2" destOrd="0" parTransId="{E505BDEF-4616-4D27-B0D2-7B2178D608D4}" sibTransId="{5B97E922-F376-4B63-972D-BB6D53431A1B}"/>
    <dgm:cxn modelId="{DAD70C7E-034D-4579-BC4E-BBFE8847B782}" type="presOf" srcId="{0102C3CD-F202-43C6-827B-9EEF798811A1}" destId="{7F1C1C6F-D7B7-4EC5-840F-BE67BFC640DC}" srcOrd="0" destOrd="0" presId="urn:microsoft.com/office/officeart/2005/8/layout/vList2"/>
    <dgm:cxn modelId="{8AE6EF23-88F9-4352-B6CB-3039ADDDAA57}" srcId="{087F01DB-0A82-45A3-B2E5-DB0E3F7460D6}" destId="{BB900B6A-F1A5-401E-A7F6-72AAE436E2D0}" srcOrd="3" destOrd="0" parTransId="{300F4567-F343-42BE-841C-46DA60FF1427}" sibTransId="{41AF6A1E-C208-4A0D-8D62-FDD6587C2BD7}"/>
    <dgm:cxn modelId="{6F96CA45-D98D-4225-99A5-0A87838E7EE0}" type="presOf" srcId="{F2F464F7-4585-42C8-A59C-85E13A836E1A}" destId="{C66043AA-D503-4926-8E58-C5E40AE40FF2}" srcOrd="0" destOrd="0" presId="urn:microsoft.com/office/officeart/2005/8/layout/vList2"/>
    <dgm:cxn modelId="{4ED3CFD7-941A-4F9C-8405-9CCA5CEC2491}" type="presOf" srcId="{725248E9-3DC6-4D2C-9E00-90E3B4013072}" destId="{8E9FC8C5-368A-4C4F-8486-2E3557873EFF}" srcOrd="0" destOrd="0" presId="urn:microsoft.com/office/officeart/2005/8/layout/vList2"/>
    <dgm:cxn modelId="{C0F11C2F-38A5-4C91-A8B3-3B8D0E0DCEB8}" type="presOf" srcId="{8CEF7819-DBEA-42D4-B2B3-71852A8C9A81}" destId="{695C2A5A-3E69-4371-A85F-7A13383FDE0A}" srcOrd="0" destOrd="0" presId="urn:microsoft.com/office/officeart/2005/8/layout/vList2"/>
    <dgm:cxn modelId="{43055A63-1E50-4427-9CAB-035A7E775CCB}" srcId="{087F01DB-0A82-45A3-B2E5-DB0E3F7460D6}" destId="{8CEF7819-DBEA-42D4-B2B3-71852A8C9A81}" srcOrd="1" destOrd="0" parTransId="{4A77F6EB-A904-4BB4-ACD0-47EDACBE02B2}" sibTransId="{017F4B7C-CE9A-4137-ACD0-1A410ACD3D89}"/>
    <dgm:cxn modelId="{401F8997-0FC1-47D7-B345-98A8F9599335}" srcId="{087F01DB-0A82-45A3-B2E5-DB0E3F7460D6}" destId="{F2F464F7-4585-42C8-A59C-85E13A836E1A}" srcOrd="0" destOrd="0" parTransId="{9538C96C-2C82-40A9-9686-6A2EB64EFC86}" sibTransId="{2007745C-D191-4094-9256-28849C0A8765}"/>
    <dgm:cxn modelId="{E905D750-F9AE-410B-82BE-C292A13AB237}" type="presOf" srcId="{BB900B6A-F1A5-401E-A7F6-72AAE436E2D0}" destId="{0084F645-1FBA-4E15-9402-5AFA7C9D7E0E}" srcOrd="0" destOrd="0" presId="urn:microsoft.com/office/officeart/2005/8/layout/vList2"/>
    <dgm:cxn modelId="{7E9FBC2D-C31E-499F-818D-EC63396A3589}" srcId="{087F01DB-0A82-45A3-B2E5-DB0E3F7460D6}" destId="{08F04AA6-3A86-48D8-814E-3F27CF106E7E}" srcOrd="4" destOrd="0" parTransId="{59C34E8B-7149-4846-9169-267260E9BE41}" sibTransId="{DF8993F2-F872-4D9C-98B8-0EAE3C3063B1}"/>
    <dgm:cxn modelId="{25D00EE3-6020-4448-8CB6-3A6C5B7D5109}" srcId="{087F01DB-0A82-45A3-B2E5-DB0E3F7460D6}" destId="{725248E9-3DC6-4D2C-9E00-90E3B4013072}" srcOrd="5" destOrd="0" parTransId="{552B0C9A-730C-468E-B508-7C0B8141AACF}" sibTransId="{7DC6B38F-7EE6-4592-A40C-725575BC6174}"/>
    <dgm:cxn modelId="{8BB03054-D781-4ED7-AFBE-32D41348B6AA}" type="presParOf" srcId="{AFC49E4C-6807-4E15-AE1D-413DE822A68A}" destId="{C66043AA-D503-4926-8E58-C5E40AE40FF2}" srcOrd="0" destOrd="0" presId="urn:microsoft.com/office/officeart/2005/8/layout/vList2"/>
    <dgm:cxn modelId="{1907CD88-F548-4417-BE6B-EABE0D899517}" type="presParOf" srcId="{AFC49E4C-6807-4E15-AE1D-413DE822A68A}" destId="{B3E5B50E-ECD4-49B2-B254-88BC371AF05F}" srcOrd="1" destOrd="0" presId="urn:microsoft.com/office/officeart/2005/8/layout/vList2"/>
    <dgm:cxn modelId="{B4414581-F326-4028-80D7-77CF13B66C71}" type="presParOf" srcId="{AFC49E4C-6807-4E15-AE1D-413DE822A68A}" destId="{695C2A5A-3E69-4371-A85F-7A13383FDE0A}" srcOrd="2" destOrd="0" presId="urn:microsoft.com/office/officeart/2005/8/layout/vList2"/>
    <dgm:cxn modelId="{C77B220C-F5E6-4A39-A856-72899CDC0039}" type="presParOf" srcId="{AFC49E4C-6807-4E15-AE1D-413DE822A68A}" destId="{DF5E0910-056B-4D14-A17C-524425D5DFB2}" srcOrd="3" destOrd="0" presId="urn:microsoft.com/office/officeart/2005/8/layout/vList2"/>
    <dgm:cxn modelId="{28E68D2C-7F0F-4ABE-A381-0E96167F19FE}" type="presParOf" srcId="{AFC49E4C-6807-4E15-AE1D-413DE822A68A}" destId="{7F1C1C6F-D7B7-4EC5-840F-BE67BFC640DC}" srcOrd="4" destOrd="0" presId="urn:microsoft.com/office/officeart/2005/8/layout/vList2"/>
    <dgm:cxn modelId="{6F3F7A5D-C3AA-4EBB-A156-F85B396D9E5E}" type="presParOf" srcId="{AFC49E4C-6807-4E15-AE1D-413DE822A68A}" destId="{DF3D97E3-1373-4852-B628-075460546CB6}" srcOrd="5" destOrd="0" presId="urn:microsoft.com/office/officeart/2005/8/layout/vList2"/>
    <dgm:cxn modelId="{97D9D8F2-E383-43BC-A5F6-BECBB2FCAE9D}" type="presParOf" srcId="{AFC49E4C-6807-4E15-AE1D-413DE822A68A}" destId="{0084F645-1FBA-4E15-9402-5AFA7C9D7E0E}" srcOrd="6" destOrd="0" presId="urn:microsoft.com/office/officeart/2005/8/layout/vList2"/>
    <dgm:cxn modelId="{A536AC33-EDAB-43A1-8D2E-A0F8A762C1C1}" type="presParOf" srcId="{AFC49E4C-6807-4E15-AE1D-413DE822A68A}" destId="{34B5F4FB-480D-46D7-8329-EAECF8F814FD}" srcOrd="7" destOrd="0" presId="urn:microsoft.com/office/officeart/2005/8/layout/vList2"/>
    <dgm:cxn modelId="{52B293B0-4A88-41EA-9FA3-B587ADF91D02}" type="presParOf" srcId="{AFC49E4C-6807-4E15-AE1D-413DE822A68A}" destId="{134CC5C9-9149-4690-B538-7F842DEEC5F4}" srcOrd="8" destOrd="0" presId="urn:microsoft.com/office/officeart/2005/8/layout/vList2"/>
    <dgm:cxn modelId="{CFFDAD99-2C1A-43A5-9246-3893E1EB99DC}" type="presParOf" srcId="{AFC49E4C-6807-4E15-AE1D-413DE822A68A}" destId="{5B4D1779-3FAD-4F48-8F4D-9904D82FCC41}" srcOrd="9" destOrd="0" presId="urn:microsoft.com/office/officeart/2005/8/layout/vList2"/>
    <dgm:cxn modelId="{71C45A4E-3376-44A2-925A-93E2736462A8}" type="presParOf" srcId="{AFC49E4C-6807-4E15-AE1D-413DE822A68A}" destId="{8E9FC8C5-368A-4C4F-8486-2E3557873EF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055B9-A416-4235-9BFC-6574AFC8A459}">
      <dsp:nvSpPr>
        <dsp:cNvPr id="0" name=""/>
        <dsp:cNvSpPr/>
      </dsp:nvSpPr>
      <dsp:spPr>
        <a:xfrm>
          <a:off x="0" y="42176"/>
          <a:ext cx="5115491" cy="8874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/>
            <a:t>Psihičko (i emocionalno)</a:t>
          </a:r>
          <a:endParaRPr lang="en-US" sz="3700" kern="1200"/>
        </a:p>
      </dsp:txBody>
      <dsp:txXfrm>
        <a:off x="43321" y="85497"/>
        <a:ext cx="5028849" cy="800803"/>
      </dsp:txXfrm>
    </dsp:sp>
    <dsp:sp modelId="{308560CB-5B27-4976-BF9A-5FAE9A391C56}">
      <dsp:nvSpPr>
        <dsp:cNvPr id="0" name=""/>
        <dsp:cNvSpPr/>
      </dsp:nvSpPr>
      <dsp:spPr>
        <a:xfrm>
          <a:off x="0" y="1036181"/>
          <a:ext cx="5115491" cy="887445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 dirty="0"/>
            <a:t>Ekonomsko</a:t>
          </a:r>
          <a:endParaRPr lang="en-US" sz="3700" kern="1200" dirty="0"/>
        </a:p>
      </dsp:txBody>
      <dsp:txXfrm>
        <a:off x="43321" y="1079502"/>
        <a:ext cx="5028849" cy="800803"/>
      </dsp:txXfrm>
    </dsp:sp>
    <dsp:sp modelId="{2DEFC262-DF90-44E0-933E-9A55B7F1541B}">
      <dsp:nvSpPr>
        <dsp:cNvPr id="0" name=""/>
        <dsp:cNvSpPr/>
      </dsp:nvSpPr>
      <dsp:spPr>
        <a:xfrm>
          <a:off x="0" y="2030186"/>
          <a:ext cx="5115491" cy="88744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/>
            <a:t>Tjelesno</a:t>
          </a:r>
          <a:endParaRPr lang="en-US" sz="3700" kern="1200"/>
        </a:p>
      </dsp:txBody>
      <dsp:txXfrm>
        <a:off x="43321" y="2073507"/>
        <a:ext cx="5028849" cy="800803"/>
      </dsp:txXfrm>
    </dsp:sp>
    <dsp:sp modelId="{CEDBE529-DDC0-465A-8B6D-F1902C1C892E}">
      <dsp:nvSpPr>
        <dsp:cNvPr id="0" name=""/>
        <dsp:cNvSpPr/>
      </dsp:nvSpPr>
      <dsp:spPr>
        <a:xfrm>
          <a:off x="0" y="3024191"/>
          <a:ext cx="5115491" cy="887445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/>
            <a:t>Seksualno</a:t>
          </a:r>
          <a:endParaRPr lang="en-US" sz="3700" kern="1200"/>
        </a:p>
      </dsp:txBody>
      <dsp:txXfrm>
        <a:off x="43321" y="3067512"/>
        <a:ext cx="5028849" cy="800803"/>
      </dsp:txXfrm>
    </dsp:sp>
    <dsp:sp modelId="{D3D7F225-4E0E-486B-84F3-23C5FC54F272}">
      <dsp:nvSpPr>
        <dsp:cNvPr id="0" name=""/>
        <dsp:cNvSpPr/>
      </dsp:nvSpPr>
      <dsp:spPr>
        <a:xfrm>
          <a:off x="0" y="4018196"/>
          <a:ext cx="5115491" cy="88744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/>
            <a:t>Zanemarivanje </a:t>
          </a:r>
          <a:endParaRPr lang="en-US" sz="3700" kern="1200"/>
        </a:p>
      </dsp:txBody>
      <dsp:txXfrm>
        <a:off x="43321" y="4061517"/>
        <a:ext cx="5028849" cy="800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C3251-C3FF-4CD9-A95E-E757D5A53A68}">
      <dsp:nvSpPr>
        <dsp:cNvPr id="0" name=""/>
        <dsp:cNvSpPr/>
      </dsp:nvSpPr>
      <dsp:spPr>
        <a:xfrm>
          <a:off x="0" y="697203"/>
          <a:ext cx="6378484" cy="79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/>
            <a:t>Između 2% i 10% starijih osoba doživi neki oblik nasilja u obitelji.</a:t>
          </a:r>
          <a:endParaRPr lang="en-US" sz="2000" kern="1200" dirty="0"/>
        </a:p>
      </dsp:txBody>
      <dsp:txXfrm>
        <a:off x="38838" y="736041"/>
        <a:ext cx="6300808" cy="717924"/>
      </dsp:txXfrm>
    </dsp:sp>
    <dsp:sp modelId="{B1448AD4-D18D-42B7-AC2A-7676ECEB84D4}">
      <dsp:nvSpPr>
        <dsp:cNvPr id="0" name=""/>
        <dsp:cNvSpPr/>
      </dsp:nvSpPr>
      <dsp:spPr>
        <a:xfrm>
          <a:off x="0" y="1550403"/>
          <a:ext cx="6378484" cy="79560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/>
            <a:t>Istraživanja ukazuju na veliku "tamnu brojku" nasilja nad starima tek 1 od 13 ili 14 slučajeva zlostavljanja se prijavi.</a:t>
          </a:r>
          <a:endParaRPr lang="en-US" sz="2000" kern="1200"/>
        </a:p>
      </dsp:txBody>
      <dsp:txXfrm>
        <a:off x="38838" y="1589241"/>
        <a:ext cx="6300808" cy="717924"/>
      </dsp:txXfrm>
    </dsp:sp>
    <dsp:sp modelId="{1401C42A-F4E3-4FA1-B6D2-45BF3097D246}">
      <dsp:nvSpPr>
        <dsp:cNvPr id="0" name=""/>
        <dsp:cNvSpPr/>
      </dsp:nvSpPr>
      <dsp:spPr>
        <a:xfrm>
          <a:off x="0" y="2403603"/>
          <a:ext cx="6378484" cy="7956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/>
            <a:t>Žene su češće žrtve nasilja nego muškarci – u 67 % do 92 % prijavljenih slučajeva.</a:t>
          </a:r>
          <a:endParaRPr lang="en-US" sz="2000" kern="1200"/>
        </a:p>
      </dsp:txBody>
      <dsp:txXfrm>
        <a:off x="38838" y="2442441"/>
        <a:ext cx="6300808" cy="717924"/>
      </dsp:txXfrm>
    </dsp:sp>
    <dsp:sp modelId="{1AA62FB1-DD96-42E7-8CB5-C2FFC2C21DCA}">
      <dsp:nvSpPr>
        <dsp:cNvPr id="0" name=""/>
        <dsp:cNvSpPr/>
      </dsp:nvSpPr>
      <dsp:spPr>
        <a:xfrm>
          <a:off x="0" y="3256803"/>
          <a:ext cx="6378484" cy="79560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/>
            <a:t>"Stariji" stari (iznad 80 godina) su češće žrtve zanemarivanja.</a:t>
          </a:r>
          <a:endParaRPr lang="en-US" sz="2000" kern="1200" dirty="0"/>
        </a:p>
      </dsp:txBody>
      <dsp:txXfrm>
        <a:off x="38838" y="3295641"/>
        <a:ext cx="6300808" cy="717924"/>
      </dsp:txXfrm>
    </dsp:sp>
    <dsp:sp modelId="{F1B2099B-B757-4286-95B7-925552346A20}">
      <dsp:nvSpPr>
        <dsp:cNvPr id="0" name=""/>
        <dsp:cNvSpPr/>
      </dsp:nvSpPr>
      <dsp:spPr>
        <a:xfrm>
          <a:off x="0" y="4110003"/>
          <a:ext cx="6378484" cy="7956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/>
            <a:t>U više od 70% slučajeva nasilja nad starijim osobama u obitelji, prijavu je izvršila treća osoba (</a:t>
          </a:r>
          <a:r>
            <a:rPr lang="hr-HR" sz="1900" kern="1200" dirty="0" err="1"/>
            <a:t>Fulmer</a:t>
          </a:r>
          <a:r>
            <a:rPr lang="hr-HR" sz="1900" kern="1200" dirty="0"/>
            <a:t>, </a:t>
          </a:r>
          <a:r>
            <a:rPr lang="hr-HR" sz="1900" kern="1200" dirty="0" err="1"/>
            <a:t>Guadagno</a:t>
          </a:r>
          <a:r>
            <a:rPr lang="hr-HR" sz="1900" kern="1200" dirty="0"/>
            <a:t>, 2004.). </a:t>
          </a:r>
          <a:endParaRPr lang="en-US" sz="1900" kern="1200" dirty="0"/>
        </a:p>
      </dsp:txBody>
      <dsp:txXfrm>
        <a:off x="38838" y="4148841"/>
        <a:ext cx="6300808" cy="717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043AA-D503-4926-8E58-C5E40AE40FF2}">
      <dsp:nvSpPr>
        <dsp:cNvPr id="0" name=""/>
        <dsp:cNvSpPr/>
      </dsp:nvSpPr>
      <dsp:spPr>
        <a:xfrm>
          <a:off x="0" y="36262"/>
          <a:ext cx="5501560" cy="8711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/>
            <a:t>Istraživanja</a:t>
          </a:r>
          <a:endParaRPr lang="en-US" sz="2000" kern="1200" dirty="0"/>
        </a:p>
      </dsp:txBody>
      <dsp:txXfrm>
        <a:off x="42525" y="78787"/>
        <a:ext cx="5416510" cy="786088"/>
      </dsp:txXfrm>
    </dsp:sp>
    <dsp:sp modelId="{695C2A5A-3E69-4371-A85F-7A13383FDE0A}">
      <dsp:nvSpPr>
        <dsp:cNvPr id="0" name=""/>
        <dsp:cNvSpPr/>
      </dsp:nvSpPr>
      <dsp:spPr>
        <a:xfrm>
          <a:off x="0" y="970760"/>
          <a:ext cx="5501560" cy="871138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Preventivno</a:t>
          </a:r>
          <a:r>
            <a:rPr lang="en-US" sz="2000" kern="1200" dirty="0"/>
            <a:t> </a:t>
          </a:r>
          <a:r>
            <a:rPr lang="en-US" sz="2000" kern="1200" dirty="0" err="1"/>
            <a:t>djelovanje</a:t>
          </a:r>
          <a:endParaRPr lang="en-US" sz="2000" kern="1200" dirty="0"/>
        </a:p>
      </dsp:txBody>
      <dsp:txXfrm>
        <a:off x="42525" y="1013285"/>
        <a:ext cx="5416510" cy="786088"/>
      </dsp:txXfrm>
    </dsp:sp>
    <dsp:sp modelId="{7F1C1C6F-D7B7-4EC5-840F-BE67BFC640DC}">
      <dsp:nvSpPr>
        <dsp:cNvPr id="0" name=""/>
        <dsp:cNvSpPr/>
      </dsp:nvSpPr>
      <dsp:spPr>
        <a:xfrm>
          <a:off x="0" y="1905258"/>
          <a:ext cx="5501560" cy="871138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Unaprjeđenje pravne sigurnosti osoba starije životne dobi</a:t>
          </a:r>
          <a:endParaRPr lang="en-US" sz="2200" kern="1200" dirty="0"/>
        </a:p>
      </dsp:txBody>
      <dsp:txXfrm>
        <a:off x="42525" y="1947783"/>
        <a:ext cx="5416510" cy="786088"/>
      </dsp:txXfrm>
    </dsp:sp>
    <dsp:sp modelId="{0084F645-1FBA-4E15-9402-5AFA7C9D7E0E}">
      <dsp:nvSpPr>
        <dsp:cNvPr id="0" name=""/>
        <dsp:cNvSpPr/>
      </dsp:nvSpPr>
      <dsp:spPr>
        <a:xfrm>
          <a:off x="0" y="2839756"/>
          <a:ext cx="5501560" cy="871138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/>
            <a:t>Neophodno uvođenje sustava kontrole</a:t>
          </a:r>
          <a:endParaRPr lang="en-US" sz="2000" kern="1200" dirty="0"/>
        </a:p>
      </dsp:txBody>
      <dsp:txXfrm>
        <a:off x="42525" y="2882281"/>
        <a:ext cx="5416510" cy="786088"/>
      </dsp:txXfrm>
    </dsp:sp>
    <dsp:sp modelId="{134CC5C9-9149-4690-B538-7F842DEEC5F4}">
      <dsp:nvSpPr>
        <dsp:cNvPr id="0" name=""/>
        <dsp:cNvSpPr/>
      </dsp:nvSpPr>
      <dsp:spPr>
        <a:xfrm>
          <a:off x="0" y="3774254"/>
          <a:ext cx="5501560" cy="871138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/>
            <a:t>Promjena postojeće zakonske regulative</a:t>
          </a:r>
          <a:endParaRPr lang="en-US" sz="2000" kern="1200" dirty="0"/>
        </a:p>
      </dsp:txBody>
      <dsp:txXfrm>
        <a:off x="42525" y="3816779"/>
        <a:ext cx="5416510" cy="786088"/>
      </dsp:txXfrm>
    </dsp:sp>
    <dsp:sp modelId="{8E9FC8C5-368A-4C4F-8486-2E3557873EFF}">
      <dsp:nvSpPr>
        <dsp:cNvPr id="0" name=""/>
        <dsp:cNvSpPr/>
      </dsp:nvSpPr>
      <dsp:spPr>
        <a:xfrm>
          <a:off x="0" y="4708752"/>
          <a:ext cx="5501560" cy="87113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/>
            <a:t>Osvješćivanje stručne i šire javnosti</a:t>
          </a:r>
          <a:endParaRPr lang="en-US" sz="2000" kern="1200" dirty="0"/>
        </a:p>
      </dsp:txBody>
      <dsp:txXfrm>
        <a:off x="42525" y="4751277"/>
        <a:ext cx="5416510" cy="786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65FC1-5774-4F6C-8341-5FF12A89038A}" type="datetimeFigureOut">
              <a:rPr lang="hr-HR" smtClean="0"/>
              <a:t>17.10.2022.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3B764-B717-456F-B331-08BC29B7C9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170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03B764-B717-456F-B331-08BC29B7C970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7708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4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3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60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91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03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69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90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01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13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46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10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65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7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3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9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7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7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0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7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4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AA99A-F318-4628-B5DD-5D96F60D684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09578-7393-4D51-809E-B2870227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2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1464" y="2275314"/>
            <a:ext cx="9833548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EKONOMSKO ISKORIŠTAVANJE OSOBA STARIJE ŽIVOTNE DOBI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1442" y="3882450"/>
            <a:ext cx="5616624" cy="2693976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Dom za </a:t>
            </a:r>
            <a:r>
              <a:rPr lang="en-US" sz="1800" b="1" dirty="0" err="1">
                <a:solidFill>
                  <a:schemeClr val="tx2"/>
                </a:solidFill>
              </a:rPr>
              <a:t>starije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osobe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Sveti</a:t>
            </a:r>
            <a:r>
              <a:rPr lang="en-US" sz="1800" b="1" dirty="0">
                <a:solidFill>
                  <a:schemeClr val="tx2"/>
                </a:solidFill>
              </a:rPr>
              <a:t> Josip Zagreb</a:t>
            </a:r>
          </a:p>
          <a:p>
            <a:pPr algn="l"/>
            <a:r>
              <a:rPr lang="en-US" sz="1800" dirty="0" err="1">
                <a:solidFill>
                  <a:schemeClr val="tx2"/>
                </a:solidFill>
              </a:rPr>
              <a:t>Ljiljana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Vrbić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uni.spec.act.soc</a:t>
            </a:r>
            <a:r>
              <a:rPr lang="en-US" sz="1800" dirty="0" smtClean="0">
                <a:solidFill>
                  <a:schemeClr val="tx2"/>
                </a:solidFill>
              </a:rPr>
              <a:t>.</a:t>
            </a:r>
            <a:endParaRPr lang="en-US" sz="1800" dirty="0">
              <a:solidFill>
                <a:schemeClr val="tx2"/>
              </a:solidFill>
            </a:endParaRPr>
          </a:p>
          <a:p>
            <a:pPr algn="l"/>
            <a:r>
              <a:rPr lang="en-US" sz="1800" dirty="0">
                <a:solidFill>
                  <a:schemeClr val="tx2"/>
                </a:solidFill>
              </a:rPr>
              <a:t>Ljilja Jelenčić, </a:t>
            </a:r>
            <a:r>
              <a:rPr lang="en-US" sz="1800" dirty="0" err="1" smtClean="0">
                <a:solidFill>
                  <a:schemeClr val="tx2"/>
                </a:solidFill>
              </a:rPr>
              <a:t>mag.soc.rada</a:t>
            </a:r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14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416" y="1233869"/>
            <a:ext cx="3312368" cy="4371974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chemeClr val="tx2"/>
                </a:solidFill>
              </a:rPr>
              <a:t>Posljedice zlostavljanja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dirty="0">
                <a:solidFill>
                  <a:schemeClr val="tx2"/>
                </a:solidFill>
              </a:rPr>
              <a:t>Depresija 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dirty="0">
                <a:solidFill>
                  <a:schemeClr val="tx2"/>
                </a:solidFill>
              </a:rPr>
              <a:t>Anksioznost 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dirty="0">
                <a:solidFill>
                  <a:schemeClr val="tx2"/>
                </a:solidFill>
              </a:rPr>
              <a:t>Kronična bol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dirty="0">
                <a:solidFill>
                  <a:schemeClr val="tx2"/>
                </a:solidFill>
              </a:rPr>
              <a:t>Probavne tegobe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dirty="0">
                <a:solidFill>
                  <a:schemeClr val="tx2"/>
                </a:solidFill>
              </a:rPr>
              <a:t>Srčane tegobe – hipertenzija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dirty="0">
                <a:solidFill>
                  <a:schemeClr val="tx2"/>
                </a:solidFill>
              </a:rPr>
              <a:t>Mortalitet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dirty="0">
                <a:solidFill>
                  <a:schemeClr val="tx2"/>
                </a:solidFill>
              </a:rPr>
              <a:t>Povećan broj posjeta liječniku 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320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57118" y="1916832"/>
            <a:ext cx="3659777" cy="2820908"/>
          </a:xfrm>
        </p:spPr>
        <p:txBody>
          <a:bodyPr>
            <a:normAutofit/>
          </a:bodyPr>
          <a:lstStyle/>
          <a:p>
            <a:r>
              <a:rPr lang="hr-HR" altLang="en-US" sz="4000" dirty="0">
                <a:solidFill>
                  <a:schemeClr val="tx2"/>
                </a:solidFill>
                <a:cs typeface="Times New Roman" pitchFamily="18" charset="0"/>
              </a:rPr>
              <a:t>Dosadašnje spoznaje</a:t>
            </a:r>
            <a:endParaRPr lang="en-US" sz="4000" dirty="0">
              <a:solidFill>
                <a:schemeClr val="tx2"/>
              </a:solidFill>
            </a:endParaRPr>
          </a:p>
        </p:txBody>
      </p:sp>
      <p:graphicFrame>
        <p:nvGraphicFramePr>
          <p:cNvPr id="17" name="Rezervirano mjesto sadržaja 2">
            <a:extLst>
              <a:ext uri="{FF2B5EF4-FFF2-40B4-BE49-F238E27FC236}">
                <a16:creationId xmlns:a16="http://schemas.microsoft.com/office/drawing/2014/main" id="{8EEA500B-3156-A48B-BA02-0455B8F2ED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635355"/>
              </p:ext>
            </p:extLst>
          </p:nvPr>
        </p:nvGraphicFramePr>
        <p:xfrm>
          <a:off x="5730179" y="692696"/>
          <a:ext cx="6378484" cy="5602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1695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hr-HR" sz="3600">
                <a:solidFill>
                  <a:schemeClr val="tx2"/>
                </a:solidFill>
              </a:rPr>
              <a:t>Oblici ekonomskog zlostavljanja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Uspostavljanje zlonamjernog utjecaja pri potpisivanju ugovora/sastavljanja oporuke</a:t>
            </a:r>
          </a:p>
          <a:p>
            <a:r>
              <a:rPr lang="hr-HR" sz="2400" dirty="0">
                <a:solidFill>
                  <a:schemeClr val="tx2"/>
                </a:solidFill>
              </a:rPr>
              <a:t>Krivotvorenje potpisa</a:t>
            </a:r>
          </a:p>
          <a:p>
            <a:r>
              <a:rPr lang="hr-HR" sz="2400" dirty="0">
                <a:solidFill>
                  <a:schemeClr val="tx2"/>
                </a:solidFill>
              </a:rPr>
              <a:t>Zlouporaba punomoći i skrbništva</a:t>
            </a:r>
          </a:p>
          <a:p>
            <a:r>
              <a:rPr lang="hr-HR" sz="2400" dirty="0">
                <a:solidFill>
                  <a:schemeClr val="tx2"/>
                </a:solidFill>
              </a:rPr>
              <a:t>Otvorene prijevare, obmane</a:t>
            </a:r>
          </a:p>
          <a:p>
            <a:r>
              <a:rPr lang="hr-HR" sz="2400" dirty="0">
                <a:solidFill>
                  <a:schemeClr val="tx2"/>
                </a:solidFill>
              </a:rPr>
              <a:t>Lažna predstavljanja</a:t>
            </a:r>
          </a:p>
          <a:p>
            <a:r>
              <a:rPr lang="hr-HR" sz="2400" dirty="0">
                <a:solidFill>
                  <a:schemeClr val="tx2"/>
                </a:solidFill>
              </a:rPr>
              <a:t>Iznuđivanje, krađe novca</a:t>
            </a:r>
          </a:p>
          <a:p>
            <a:r>
              <a:rPr lang="hr-HR" sz="2400" dirty="0">
                <a:solidFill>
                  <a:schemeClr val="tx2"/>
                </a:solidFill>
              </a:rPr>
              <a:t>Provale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08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 sz="4000">
                <a:solidFill>
                  <a:schemeClr val="tx2"/>
                </a:solidFill>
              </a:rPr>
              <a:t>Znakovi ekonomskog zlostavljanja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Poduzimanje radnji koje nisu u skladu s prijašnjim načinom života starije osobe (promjena oporuke, liječnika)</a:t>
            </a:r>
          </a:p>
          <a:p>
            <a:r>
              <a:rPr lang="hr-HR" sz="2000" dirty="0">
                <a:solidFill>
                  <a:schemeClr val="tx2"/>
                </a:solidFill>
              </a:rPr>
              <a:t>Nedostatak adekvatne skrbi o starijoj osobi</a:t>
            </a:r>
          </a:p>
          <a:p>
            <a:r>
              <a:rPr lang="hr-HR" sz="2000" dirty="0">
                <a:solidFill>
                  <a:schemeClr val="tx2"/>
                </a:solidFill>
              </a:rPr>
              <a:t>Promjene u osobnom dotjerivanju ili nedostatku odjeće, hrane kad si ih osoba može pružiti</a:t>
            </a:r>
          </a:p>
          <a:p>
            <a:r>
              <a:rPr lang="hr-HR" sz="2000" dirty="0">
                <a:solidFill>
                  <a:schemeClr val="tx2"/>
                </a:solidFill>
              </a:rPr>
              <a:t>Prekidanje odnosa sa članovima obitelji</a:t>
            </a:r>
          </a:p>
          <a:p>
            <a:r>
              <a:rPr lang="hr-HR" sz="2000" dirty="0">
                <a:solidFill>
                  <a:schemeClr val="tx2"/>
                </a:solidFill>
              </a:rPr>
              <a:t>Zbunjenost, ustrašenost, nagle promjene raspoloženja-stvaranje bliskih odnosa s trećim osobama</a:t>
            </a:r>
          </a:p>
          <a:p>
            <a:r>
              <a:rPr lang="hr-HR" sz="2000" dirty="0">
                <a:solidFill>
                  <a:schemeClr val="tx2"/>
                </a:solidFill>
              </a:rPr>
              <a:t>Promjene na bankovnim računima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901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516CFA-65A7-4E78-BAF2-F437E0567C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583843-30E4-4091-87E1-A4A4965105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0D2D7F-1DF5-4798-9E63-A71E2D1588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28953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197D003-D6F2-4203-A495-66907856AF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D0A62B1-BB9A-43BD-81CD-1400F6A227E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FDD9AD5-71EC-4840-9DB9-0EB0E1755F5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E37CA3E-8144-4168-9129-6446C79AED4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CD6454C-AF31-2FC0-F9AF-5D0EFB9E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576" y="2250292"/>
            <a:ext cx="7718452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ISTRAŽIVANJE EKONOMSKOG NASILJA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7D4F600-F737-4482-BC99-1E1FFC8263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146310"/>
            <a:ext cx="3142400" cy="2716805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87C2CB5-E3D4-4345-A7B4-6F0039A6A11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CB1D1D5-E255-4B0E-A7F5-DB2BE5A8D5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95D61F8-0B49-44AD-956A-8EE58ECE66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C645CD3-4985-451E-8683-6C671E1781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68045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Razlozi poticanja provedbe istraživanja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0574" y="801866"/>
            <a:ext cx="5646974" cy="5435446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000" dirty="0">
                <a:solidFill>
                  <a:schemeClr val="tx2"/>
                </a:solidFill>
                <a:latin typeface="+mj-lt"/>
              </a:rPr>
              <a:t>predstavljanje velikog društvenog problema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000" dirty="0">
                <a:solidFill>
                  <a:schemeClr val="tx2"/>
                </a:solidFill>
                <a:latin typeface="+mj-lt"/>
              </a:rPr>
              <a:t>veliki broj neprijavljenih slučajeva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000" dirty="0">
                <a:solidFill>
                  <a:schemeClr val="tx2"/>
                </a:solidFill>
                <a:latin typeface="+mj-lt"/>
              </a:rPr>
              <a:t>starije osobe – specifična, osjetljiva i ranjiva   skupina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000" dirty="0">
                <a:solidFill>
                  <a:schemeClr val="tx2"/>
                </a:solidFill>
                <a:latin typeface="+mj-lt"/>
              </a:rPr>
              <a:t>u Hrvatskoj postoji samo jedno istraživanje unutar kojeg se govori o financijskom zlostavljanju (</a:t>
            </a:r>
            <a:r>
              <a:rPr lang="hr-HR" sz="2000" dirty="0" err="1">
                <a:solidFill>
                  <a:schemeClr val="tx2"/>
                </a:solidFill>
                <a:latin typeface="+mj-lt"/>
              </a:rPr>
              <a:t>Rusac</a:t>
            </a:r>
            <a:r>
              <a:rPr lang="hr-HR" sz="2000" dirty="0">
                <a:solidFill>
                  <a:schemeClr val="tx2"/>
                </a:solidFill>
                <a:latin typeface="+mj-lt"/>
              </a:rPr>
              <a:t>, 2009)</a:t>
            </a: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000" dirty="0">
                <a:solidFill>
                  <a:schemeClr val="tx2"/>
                </a:solidFill>
                <a:latin typeface="+mj-lt"/>
              </a:rPr>
              <a:t>iskustvo rada sa starijim osobama</a:t>
            </a:r>
            <a:endParaRPr lang="en-US" sz="20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2767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5804" y="980728"/>
            <a:ext cx="6823371" cy="1278736"/>
          </a:xfrm>
        </p:spPr>
        <p:txBody>
          <a:bodyPr anchor="b">
            <a:normAutofit/>
          </a:bodyPr>
          <a:lstStyle/>
          <a:p>
            <a:pPr algn="ctr"/>
            <a:r>
              <a:rPr lang="hr-HR" sz="4000" dirty="0">
                <a:solidFill>
                  <a:schemeClr val="tx2"/>
                </a:solidFill>
              </a:rPr>
              <a:t>CILJ ISTRAŽIVANJA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C3921CD-DDE5-4B57-8FDF-B37ADE4EDA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19" y="3985"/>
            <a:ext cx="9747620" cy="6858000"/>
            <a:chOff x="1318434" y="36937"/>
            <a:chExt cx="9747620" cy="6858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4CBEDF6-7B5F-471F-AF99-301A2374812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D43DB10-4F84-47C2-8170-CB9EED8667A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F35C7A0-1526-4D97-BCD8-91B3576E3CA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009574A-38B7-43A8-A925-1FB54C6B1A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A3AAA50-DE22-4E5D-9064-A37786C590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4479" y="2924944"/>
            <a:ext cx="6264696" cy="24308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r-HR" sz="3200" dirty="0">
                <a:solidFill>
                  <a:schemeClr val="tx2"/>
                </a:solidFill>
              </a:rPr>
              <a:t>Dobiti uvid u raširenost različitih oblika ekonomskog iskorištavanja osoba starije životne dobi i senzibilizacija stručne i šire javnosti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270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hr-HR" sz="3600">
                <a:solidFill>
                  <a:schemeClr val="tx2"/>
                </a:solidFill>
              </a:rPr>
              <a:t>Provedba istraživanja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3952" y="804672"/>
            <a:ext cx="5729472" cy="5230368"/>
          </a:xfrm>
        </p:spPr>
        <p:txBody>
          <a:bodyPr anchor="ctr">
            <a:norm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Provodilo se u Domu za starije osobe Sveti Josip, Zagreb u suradnji sa Studijskim centrom socijalnog rada</a:t>
            </a:r>
          </a:p>
          <a:p>
            <a:r>
              <a:rPr lang="hr-HR" sz="2000" dirty="0">
                <a:solidFill>
                  <a:schemeClr val="tx2"/>
                </a:solidFill>
              </a:rPr>
              <a:t>Trajanje od 01.07.2016. - 31.08.2016.</a:t>
            </a:r>
          </a:p>
          <a:p>
            <a:r>
              <a:rPr lang="hr-HR" sz="2000" dirty="0">
                <a:solidFill>
                  <a:schemeClr val="tx2"/>
                </a:solidFill>
              </a:rPr>
              <a:t>Podaci prikupljeni anketnim upitnikom konstruiranim za potrebe istraživanja</a:t>
            </a:r>
          </a:p>
          <a:p>
            <a:r>
              <a:rPr lang="hr-HR" sz="2000" dirty="0">
                <a:solidFill>
                  <a:schemeClr val="tx2"/>
                </a:solidFill>
              </a:rPr>
              <a:t>Sudjelovali su korisnici usluge dugotrajnog smještaja</a:t>
            </a:r>
          </a:p>
          <a:p>
            <a:r>
              <a:rPr lang="hr-HR" sz="2000" dirty="0">
                <a:solidFill>
                  <a:schemeClr val="tx2"/>
                </a:solidFill>
              </a:rPr>
              <a:t>Ukupno 100 korisnika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910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245" y="1166253"/>
            <a:ext cx="9833548" cy="905043"/>
          </a:xfrm>
        </p:spPr>
        <p:txBody>
          <a:bodyPr anchor="b">
            <a:normAutofit/>
          </a:bodyPr>
          <a:lstStyle/>
          <a:p>
            <a:r>
              <a:rPr lang="hr-HR" sz="3600" dirty="0" err="1">
                <a:solidFill>
                  <a:schemeClr val="tx2"/>
                </a:solidFill>
              </a:rPr>
              <a:t>Sociodemografska</a:t>
            </a:r>
            <a:r>
              <a:rPr lang="hr-HR" sz="3600" dirty="0">
                <a:solidFill>
                  <a:schemeClr val="tx2"/>
                </a:solidFill>
              </a:rPr>
              <a:t> obilježja ispitanika</a:t>
            </a:r>
            <a:endParaRPr lang="en-US" sz="36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245" y="2637726"/>
            <a:ext cx="10101350" cy="3173024"/>
          </a:xfrm>
        </p:spPr>
        <p:txBody>
          <a:bodyPr anchor="ctr">
            <a:normAutofit fontScale="92500" lnSpcReduction="20000"/>
          </a:bodyPr>
          <a:lstStyle/>
          <a:p>
            <a:r>
              <a:rPr lang="hr-HR" sz="2400" b="1" dirty="0">
                <a:solidFill>
                  <a:schemeClr val="tx2"/>
                </a:solidFill>
              </a:rPr>
              <a:t>Spol: </a:t>
            </a:r>
            <a:r>
              <a:rPr lang="hr-HR" sz="2400" dirty="0">
                <a:solidFill>
                  <a:schemeClr val="tx2"/>
                </a:solidFill>
              </a:rPr>
              <a:t>80% žena i 20% muškaraca</a:t>
            </a:r>
          </a:p>
          <a:p>
            <a:r>
              <a:rPr lang="hr-HR" sz="2400" b="1" dirty="0">
                <a:solidFill>
                  <a:schemeClr val="tx2"/>
                </a:solidFill>
              </a:rPr>
              <a:t>Dob: </a:t>
            </a:r>
            <a:r>
              <a:rPr lang="hr-HR" sz="2400" dirty="0">
                <a:solidFill>
                  <a:schemeClr val="tx2"/>
                </a:solidFill>
              </a:rPr>
              <a:t>Prosječna dob ispitanika je 81 godina, a najveći broj ispitanika pripada dobnoj skupini od 75-84 godine – 48%</a:t>
            </a:r>
          </a:p>
          <a:p>
            <a:r>
              <a:rPr lang="hr-HR" sz="2400" b="1" dirty="0">
                <a:solidFill>
                  <a:schemeClr val="tx2"/>
                </a:solidFill>
              </a:rPr>
              <a:t>Bračni status: </a:t>
            </a:r>
            <a:r>
              <a:rPr lang="hr-HR" sz="2400" dirty="0">
                <a:solidFill>
                  <a:schemeClr val="tx2"/>
                </a:solidFill>
              </a:rPr>
              <a:t>većina je u statusu udovac/</a:t>
            </a:r>
            <a:r>
              <a:rPr lang="hr-HR" sz="2400" dirty="0" err="1">
                <a:solidFill>
                  <a:schemeClr val="tx2"/>
                </a:solidFill>
              </a:rPr>
              <a:t>ica</a:t>
            </a:r>
            <a:r>
              <a:rPr lang="hr-HR" sz="2400" dirty="0">
                <a:solidFill>
                  <a:schemeClr val="tx2"/>
                </a:solidFill>
              </a:rPr>
              <a:t> (57%), nešto manje ispitanika je u braku (29%), razvedenih je 9%, neudanih je 4%, ostalo 1%</a:t>
            </a:r>
          </a:p>
          <a:p>
            <a:r>
              <a:rPr lang="hr-HR" sz="2400" b="1" dirty="0">
                <a:solidFill>
                  <a:schemeClr val="tx2"/>
                </a:solidFill>
              </a:rPr>
              <a:t>Roditeljski status: </a:t>
            </a:r>
            <a:r>
              <a:rPr lang="hr-HR" sz="2400" dirty="0">
                <a:solidFill>
                  <a:schemeClr val="tx2"/>
                </a:solidFill>
              </a:rPr>
              <a:t>17% ispitanika nema djece, dok najveći broj ispitanika ima jedno dijete (39%)</a:t>
            </a:r>
          </a:p>
          <a:p>
            <a:r>
              <a:rPr lang="hr-HR" sz="2400" b="1" dirty="0">
                <a:solidFill>
                  <a:schemeClr val="tx2"/>
                </a:solidFill>
              </a:rPr>
              <a:t>Život prije dolaska u Dom: </a:t>
            </a:r>
            <a:r>
              <a:rPr lang="hr-HR" sz="2400" dirty="0">
                <a:solidFill>
                  <a:schemeClr val="tx2"/>
                </a:solidFill>
              </a:rPr>
              <a:t>najveći broj ispitanika živjelo je s bračnim partnerom (45%), dok je nešto manje ispitanika živjelo s djecom (25%), samo je živjelo 15% ispitanika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773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1504" y="2693617"/>
            <a:ext cx="2880320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REZULTATI</a:t>
            </a:r>
          </a:p>
        </p:txBody>
      </p: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Freeform: Shape 1038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Freeform: Shape 1039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2" descr="SurveyLegend ® | Show results after survey is completed">
            <a:extLst>
              <a:ext uri="{FF2B5EF4-FFF2-40B4-BE49-F238E27FC236}">
                <a16:creationId xmlns:a16="http://schemas.microsoft.com/office/drawing/2014/main" id="{F8D0358A-4D22-D328-8438-BEE43D088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7545" y="2348880"/>
            <a:ext cx="27363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41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226" y="1844823"/>
            <a:ext cx="7293038" cy="977051"/>
          </a:xfrm>
        </p:spPr>
        <p:txBody>
          <a:bodyPr anchor="b">
            <a:normAutofit/>
          </a:bodyPr>
          <a:lstStyle/>
          <a:p>
            <a:r>
              <a:rPr lang="hr-HR" sz="3600" dirty="0">
                <a:solidFill>
                  <a:schemeClr val="tx2"/>
                </a:solidFill>
              </a:rPr>
              <a:t>Definicija ekonomskog zlostavljanja</a:t>
            </a:r>
            <a:endParaRPr lang="en-US" sz="3600" dirty="0">
              <a:solidFill>
                <a:schemeClr val="tx2"/>
              </a:solidFill>
            </a:endParaRPr>
          </a:p>
        </p:txBody>
      </p:sp>
      <p:grpSp>
        <p:nvGrpSpPr>
          <p:cNvPr id="51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52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2945574"/>
          </a:xfrm>
        </p:spPr>
        <p:txBody>
          <a:bodyPr anchor="ctr">
            <a:norm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„Nezakonito ili nepravilno iskorištavanje i upotreba novčanih sredstava ili drugih resursa starijih osoba” (WHO,2002.)</a:t>
            </a:r>
          </a:p>
          <a:p>
            <a:r>
              <a:rPr lang="hr-HR" sz="2000" dirty="0">
                <a:solidFill>
                  <a:schemeClr val="tx2"/>
                </a:solidFill>
              </a:rPr>
              <a:t>„Nezakonito ili nepravilno korištenje novčanih sredstava, vlasništva ili imovine” (NCEA,2006.)</a:t>
            </a:r>
          </a:p>
          <a:p>
            <a:r>
              <a:rPr lang="hr-HR" sz="2000" dirty="0">
                <a:solidFill>
                  <a:schemeClr val="tx2"/>
                </a:solidFill>
              </a:rPr>
              <a:t>„Korištenje novca ili vlasništva starije osobe na nepošten način ili korištenje imovine starije osobe za vlastitu dobrobit” (</a:t>
            </a:r>
            <a:r>
              <a:rPr lang="hr-HR" sz="2000" dirty="0" err="1">
                <a:solidFill>
                  <a:schemeClr val="tx2"/>
                </a:solidFill>
              </a:rPr>
              <a:t>Rusac</a:t>
            </a:r>
            <a:r>
              <a:rPr lang="hr-HR" sz="2000" dirty="0">
                <a:solidFill>
                  <a:schemeClr val="tx2"/>
                </a:solidFill>
              </a:rPr>
              <a:t>, 2006.)</a:t>
            </a:r>
          </a:p>
          <a:p>
            <a:pPr marL="1005840" lvl="3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17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6" name="Rectangle 2055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Poštivanje</a:t>
            </a:r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starijih</a:t>
            </a:r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osoba</a:t>
            </a:r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4672" y="2703107"/>
            <a:ext cx="4499240" cy="22380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61% </a:t>
            </a:r>
            <a:r>
              <a:rPr lang="en-US" sz="2000" dirty="0" err="1">
                <a:solidFill>
                  <a:schemeClr val="tx2"/>
                </a:solidFill>
              </a:rPr>
              <a:t>ispitanika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smatra</a:t>
            </a:r>
            <a:r>
              <a:rPr lang="en-US" sz="2000" dirty="0">
                <a:solidFill>
                  <a:schemeClr val="tx2"/>
                </a:solidFill>
              </a:rPr>
              <a:t> da </a:t>
            </a:r>
            <a:r>
              <a:rPr lang="en-US" sz="2000" dirty="0" err="1">
                <a:solidFill>
                  <a:schemeClr val="tx2"/>
                </a:solidFill>
              </a:rPr>
              <a:t>društvo</a:t>
            </a:r>
            <a:r>
              <a:rPr lang="en-US" sz="2000" dirty="0">
                <a:solidFill>
                  <a:schemeClr val="tx2"/>
                </a:solidFill>
              </a:rPr>
              <a:t> ne </a:t>
            </a:r>
            <a:r>
              <a:rPr lang="en-US" sz="2000" dirty="0" err="1">
                <a:solidFill>
                  <a:schemeClr val="tx2"/>
                </a:solidFill>
              </a:rPr>
              <a:t>poštuje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osobe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starije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životne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dobi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39% </a:t>
            </a:r>
            <a:r>
              <a:rPr lang="en-US" sz="2000" dirty="0" err="1">
                <a:solidFill>
                  <a:schemeClr val="tx2"/>
                </a:solidFill>
              </a:rPr>
              <a:t>smatra</a:t>
            </a:r>
            <a:r>
              <a:rPr lang="en-US" sz="2000" dirty="0">
                <a:solidFill>
                  <a:schemeClr val="tx2"/>
                </a:solidFill>
              </a:rPr>
              <a:t> da </a:t>
            </a:r>
            <a:r>
              <a:rPr lang="en-US" sz="2000" dirty="0" err="1">
                <a:solidFill>
                  <a:schemeClr val="tx2"/>
                </a:solidFill>
              </a:rPr>
              <a:t>društvo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poštuje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starije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osobe</a:t>
            </a:r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2060" name="Group 2059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2061" name="Freeform: Shape 2060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2" name="Freeform: Shape 2061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3" name="Freeform: Shape 2062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4" name="Freeform: Shape 2063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9712" y="1771107"/>
            <a:ext cx="5344416" cy="3315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5075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A440A548-C0D4-4418-940E-EDC2F1D9A5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E708B267-8CD2-4684-A57B-9F10707692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740" y="802955"/>
            <a:ext cx="4766330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Korumpiranost</a:t>
            </a:r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sustava</a:t>
            </a:r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državi</a:t>
            </a:r>
            <a:endParaRPr lang="en-US" sz="36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3083" name="Group 3082">
            <a:extLst>
              <a:ext uri="{FF2B5EF4-FFF2-40B4-BE49-F238E27FC236}">
                <a16:creationId xmlns:a16="http://schemas.microsoft.com/office/drawing/2014/main" id="{41E5AB36-9328-47E9-95AD-E38AC1C0E1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369"/>
            <a:ext cx="6091008" cy="6858000"/>
            <a:chOff x="305" y="-369"/>
            <a:chExt cx="6091008" cy="6858000"/>
          </a:xfrm>
        </p:grpSpPr>
        <p:sp>
          <p:nvSpPr>
            <p:cNvPr id="3084" name="Freeform: Shape 3083">
              <a:extLst>
                <a:ext uri="{FF2B5EF4-FFF2-40B4-BE49-F238E27FC236}">
                  <a16:creationId xmlns:a16="http://schemas.microsoft.com/office/drawing/2014/main" id="{4532450F-A219-4BF5-88FA-A47084237C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7007" cy="6858000"/>
            </a:xfrm>
            <a:custGeom>
              <a:avLst/>
              <a:gdLst>
                <a:gd name="connsiteX0" fmla="*/ 1423825 w 6057007"/>
                <a:gd name="connsiteY0" fmla="*/ 0 h 6858000"/>
                <a:gd name="connsiteX1" fmla="*/ 4262456 w 6057007"/>
                <a:gd name="connsiteY1" fmla="*/ 0 h 6858000"/>
                <a:gd name="connsiteX2" fmla="*/ 4371584 w 6057007"/>
                <a:gd name="connsiteY2" fmla="*/ 79625 h 6858000"/>
                <a:gd name="connsiteX3" fmla="*/ 5400299 w 6057007"/>
                <a:gd name="connsiteY3" fmla="*/ 1779691 h 6858000"/>
                <a:gd name="connsiteX4" fmla="*/ 5961759 w 6057007"/>
                <a:gd name="connsiteY4" fmla="*/ 4554903 h 6858000"/>
                <a:gd name="connsiteX5" fmla="*/ 4326541 w 6057007"/>
                <a:gd name="connsiteY5" fmla="*/ 6729688 h 6858000"/>
                <a:gd name="connsiteX6" fmla="*/ 4109121 w 6057007"/>
                <a:gd name="connsiteY6" fmla="*/ 6858000 h 6858000"/>
                <a:gd name="connsiteX7" fmla="*/ 1145358 w 6057007"/>
                <a:gd name="connsiteY7" fmla="*/ 6858000 h 6858000"/>
                <a:gd name="connsiteX8" fmla="*/ 1143587 w 6057007"/>
                <a:gd name="connsiteY8" fmla="*/ 6856705 h 6858000"/>
                <a:gd name="connsiteX9" fmla="*/ 162579 w 6057007"/>
                <a:gd name="connsiteY9" fmla="*/ 6240990 h 6858000"/>
                <a:gd name="connsiteX10" fmla="*/ 0 w 6057007"/>
                <a:gd name="connsiteY10" fmla="*/ 6125553 h 6858000"/>
                <a:gd name="connsiteX11" fmla="*/ 0 w 6057007"/>
                <a:gd name="connsiteY11" fmla="*/ 4670879 h 6858000"/>
                <a:gd name="connsiteX12" fmla="*/ 38388 w 6057007"/>
                <a:gd name="connsiteY12" fmla="*/ 4778792 h 6858000"/>
                <a:gd name="connsiteX13" fmla="*/ 155449 w 6057007"/>
                <a:gd name="connsiteY13" fmla="*/ 5029879 h 6858000"/>
                <a:gd name="connsiteX14" fmla="*/ 411802 w 6057007"/>
                <a:gd name="connsiteY14" fmla="*/ 5399531 h 6858000"/>
                <a:gd name="connsiteX15" fmla="*/ 806388 w 6057007"/>
                <a:gd name="connsiteY15" fmla="*/ 5659633 h 6858000"/>
                <a:gd name="connsiteX16" fmla="*/ 1801512 w 6057007"/>
                <a:gd name="connsiteY16" fmla="*/ 6314010 h 6858000"/>
                <a:gd name="connsiteX17" fmla="*/ 2653483 w 6057007"/>
                <a:gd name="connsiteY17" fmla="*/ 6529898 h 6858000"/>
                <a:gd name="connsiteX18" fmla="*/ 3666486 w 6057007"/>
                <a:gd name="connsiteY18" fmla="*/ 6190615 h 6858000"/>
                <a:gd name="connsiteX19" fmla="*/ 4658657 w 6057007"/>
                <a:gd name="connsiteY19" fmla="*/ 5428179 h 6858000"/>
                <a:gd name="connsiteX20" fmla="*/ 5222967 w 6057007"/>
                <a:gd name="connsiteY20" fmla="*/ 4356944 h 6858000"/>
                <a:gd name="connsiteX21" fmla="*/ 4724795 w 6057007"/>
                <a:gd name="connsiteY21" fmla="*/ 2210416 h 6858000"/>
                <a:gd name="connsiteX22" fmla="*/ 4473185 w 6057007"/>
                <a:gd name="connsiteY22" fmla="*/ 1691554 h 6858000"/>
                <a:gd name="connsiteX23" fmla="*/ 4046677 w 6057007"/>
                <a:gd name="connsiteY23" fmla="*/ 911781 h 6858000"/>
                <a:gd name="connsiteX24" fmla="*/ 3555564 w 6057007"/>
                <a:gd name="connsiteY24" fmla="*/ 585888 h 6858000"/>
                <a:gd name="connsiteX25" fmla="*/ 2405914 w 6057007"/>
                <a:gd name="connsiteY25" fmla="*/ 536282 h 6858000"/>
                <a:gd name="connsiteX26" fmla="*/ 1345719 w 6057007"/>
                <a:gd name="connsiteY26" fmla="*/ 957619 h 6858000"/>
                <a:gd name="connsiteX27" fmla="*/ 73341 w 6057007"/>
                <a:gd name="connsiteY27" fmla="*/ 2571698 h 6858000"/>
                <a:gd name="connsiteX28" fmla="*/ 0 w 6057007"/>
                <a:gd name="connsiteY28" fmla="*/ 2803810 h 6858000"/>
                <a:gd name="connsiteX29" fmla="*/ 0 w 6057007"/>
                <a:gd name="connsiteY29" fmla="*/ 1147591 h 6858000"/>
                <a:gd name="connsiteX30" fmla="*/ 142706 w 6057007"/>
                <a:gd name="connsiteY30" fmla="*/ 968763 h 6858000"/>
                <a:gd name="connsiteX31" fmla="*/ 971831 w 6057007"/>
                <a:gd name="connsiteY31" fmla="*/ 249890 h 6858000"/>
                <a:gd name="connsiteX32" fmla="*/ 1288677 w 6057007"/>
                <a:gd name="connsiteY32" fmla="*/ 6583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057007" h="6858000">
                  <a:moveTo>
                    <a:pt x="1423825" y="0"/>
                  </a:moveTo>
                  <a:lnTo>
                    <a:pt x="4262456" y="0"/>
                  </a:lnTo>
                  <a:lnTo>
                    <a:pt x="4371584" y="79625"/>
                  </a:lnTo>
                  <a:cubicBezTo>
                    <a:pt x="4860533" y="476670"/>
                    <a:pt x="5063885" y="1132812"/>
                    <a:pt x="5400299" y="1779691"/>
                  </a:cubicBezTo>
                  <a:cubicBezTo>
                    <a:pt x="5848849" y="2642194"/>
                    <a:pt x="6244956" y="3497996"/>
                    <a:pt x="5961759" y="4554903"/>
                  </a:cubicBezTo>
                  <a:cubicBezTo>
                    <a:pt x="5691575" y="5563242"/>
                    <a:pt x="5092427" y="6238887"/>
                    <a:pt x="4326541" y="6729688"/>
                  </a:cubicBezTo>
                  <a:lnTo>
                    <a:pt x="4109121" y="6858000"/>
                  </a:lnTo>
                  <a:lnTo>
                    <a:pt x="1145358" y="6858000"/>
                  </a:lnTo>
                  <a:lnTo>
                    <a:pt x="1143587" y="6856705"/>
                  </a:lnTo>
                  <a:cubicBezTo>
                    <a:pt x="699546" y="6541440"/>
                    <a:pt x="399287" y="6392433"/>
                    <a:pt x="162579" y="6240990"/>
                  </a:cubicBezTo>
                  <a:lnTo>
                    <a:pt x="0" y="6125553"/>
                  </a:lnTo>
                  <a:lnTo>
                    <a:pt x="0" y="4670879"/>
                  </a:lnTo>
                  <a:lnTo>
                    <a:pt x="38388" y="4778792"/>
                  </a:lnTo>
                  <a:cubicBezTo>
                    <a:pt x="72793" y="4862402"/>
                    <a:pt x="111802" y="4945953"/>
                    <a:pt x="155449" y="5029879"/>
                  </a:cubicBezTo>
                  <a:cubicBezTo>
                    <a:pt x="273464" y="5256810"/>
                    <a:pt x="351295" y="5344113"/>
                    <a:pt x="411802" y="5399531"/>
                  </a:cubicBezTo>
                  <a:cubicBezTo>
                    <a:pt x="500065" y="5480405"/>
                    <a:pt x="628514" y="5555615"/>
                    <a:pt x="806388" y="5659633"/>
                  </a:cubicBezTo>
                  <a:cubicBezTo>
                    <a:pt x="1044358" y="5798926"/>
                    <a:pt x="1370396" y="5989780"/>
                    <a:pt x="1801512" y="6314010"/>
                  </a:cubicBezTo>
                  <a:cubicBezTo>
                    <a:pt x="2037213" y="6491324"/>
                    <a:pt x="2315885" y="6561958"/>
                    <a:pt x="2653483" y="6529898"/>
                  </a:cubicBezTo>
                  <a:cubicBezTo>
                    <a:pt x="2962383" y="6500529"/>
                    <a:pt x="3312661" y="6383221"/>
                    <a:pt x="3666486" y="6190615"/>
                  </a:cubicBezTo>
                  <a:cubicBezTo>
                    <a:pt x="4083218" y="5963697"/>
                    <a:pt x="4407642" y="5714350"/>
                    <a:pt x="4658657" y="5428179"/>
                  </a:cubicBezTo>
                  <a:cubicBezTo>
                    <a:pt x="4927319" y="5121947"/>
                    <a:pt x="5111907" y="4771422"/>
                    <a:pt x="5222967" y="4356944"/>
                  </a:cubicBezTo>
                  <a:cubicBezTo>
                    <a:pt x="5418167" y="3628447"/>
                    <a:pt x="5139747" y="3007703"/>
                    <a:pt x="4724795" y="2210416"/>
                  </a:cubicBezTo>
                  <a:cubicBezTo>
                    <a:pt x="4631776" y="2031551"/>
                    <a:pt x="4551122" y="1858737"/>
                    <a:pt x="4473185" y="1691554"/>
                  </a:cubicBezTo>
                  <a:cubicBezTo>
                    <a:pt x="4326842" y="1377756"/>
                    <a:pt x="4200559" y="1106810"/>
                    <a:pt x="4046677" y="911781"/>
                  </a:cubicBezTo>
                  <a:cubicBezTo>
                    <a:pt x="3910561" y="739097"/>
                    <a:pt x="3763658" y="641647"/>
                    <a:pt x="3555564" y="585888"/>
                  </a:cubicBezTo>
                  <a:cubicBezTo>
                    <a:pt x="3178534" y="484863"/>
                    <a:pt x="2791842" y="468166"/>
                    <a:pt x="2405914" y="536282"/>
                  </a:cubicBezTo>
                  <a:cubicBezTo>
                    <a:pt x="2032757" y="602054"/>
                    <a:pt x="1676044" y="743871"/>
                    <a:pt x="1345719" y="957619"/>
                  </a:cubicBezTo>
                  <a:cubicBezTo>
                    <a:pt x="762775" y="1334788"/>
                    <a:pt x="318714" y="1900690"/>
                    <a:pt x="73341" y="2571698"/>
                  </a:cubicBezTo>
                  <a:lnTo>
                    <a:pt x="0" y="2803810"/>
                  </a:lnTo>
                  <a:lnTo>
                    <a:pt x="0" y="1147591"/>
                  </a:lnTo>
                  <a:lnTo>
                    <a:pt x="142706" y="968763"/>
                  </a:lnTo>
                  <a:cubicBezTo>
                    <a:pt x="388539" y="688063"/>
                    <a:pt x="668237" y="446316"/>
                    <a:pt x="971831" y="249890"/>
                  </a:cubicBezTo>
                  <a:cubicBezTo>
                    <a:pt x="1074829" y="183240"/>
                    <a:pt x="1180574" y="121805"/>
                    <a:pt x="1288677" y="6583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5" name="Freeform: Shape 3084">
              <a:extLst>
                <a:ext uri="{FF2B5EF4-FFF2-40B4-BE49-F238E27FC236}">
                  <a16:creationId xmlns:a16="http://schemas.microsoft.com/office/drawing/2014/main" id="{035AC662-4000-411A-9E33-6A4B6C0FCB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91008" cy="6858000"/>
            </a:xfrm>
            <a:custGeom>
              <a:avLst/>
              <a:gdLst>
                <a:gd name="connsiteX0" fmla="*/ 0 w 6091008"/>
                <a:gd name="connsiteY0" fmla="*/ 5476844 h 6858000"/>
                <a:gd name="connsiteX1" fmla="*/ 15220 w 6091008"/>
                <a:gd name="connsiteY1" fmla="*/ 5501668 h 6858000"/>
                <a:gd name="connsiteX2" fmla="*/ 198940 w 6091008"/>
                <a:gd name="connsiteY2" fmla="*/ 5717964 h 6858000"/>
                <a:gd name="connsiteX3" fmla="*/ 251499 w 6091008"/>
                <a:gd name="connsiteY3" fmla="*/ 5763842 h 6858000"/>
                <a:gd name="connsiteX4" fmla="*/ 308460 w 6091008"/>
                <a:gd name="connsiteY4" fmla="*/ 5806337 h 6858000"/>
                <a:gd name="connsiteX5" fmla="*/ 368305 w 6091008"/>
                <a:gd name="connsiteY5" fmla="*/ 5847248 h 6858000"/>
                <a:gd name="connsiteX6" fmla="*/ 430451 w 6091008"/>
                <a:gd name="connsiteY6" fmla="*/ 5887305 h 6858000"/>
                <a:gd name="connsiteX7" fmla="*/ 975811 w 6091008"/>
                <a:gd name="connsiteY7" fmla="*/ 6205653 h 6858000"/>
                <a:gd name="connsiteX8" fmla="*/ 1510250 w 6091008"/>
                <a:gd name="connsiteY8" fmla="*/ 6575390 h 6858000"/>
                <a:gd name="connsiteX9" fmla="*/ 2002437 w 6091008"/>
                <a:gd name="connsiteY9" fmla="*/ 6825029 h 6858000"/>
                <a:gd name="connsiteX10" fmla="*/ 2137670 w 6091008"/>
                <a:gd name="connsiteY10" fmla="*/ 6856874 h 6858000"/>
                <a:gd name="connsiteX11" fmla="*/ 2145778 w 6091008"/>
                <a:gd name="connsiteY11" fmla="*/ 6858000 h 6858000"/>
                <a:gd name="connsiteX12" fmla="*/ 1098858 w 6091008"/>
                <a:gd name="connsiteY12" fmla="*/ 6858000 h 6858000"/>
                <a:gd name="connsiteX13" fmla="*/ 1004166 w 6091008"/>
                <a:gd name="connsiteY13" fmla="*/ 6786858 h 6858000"/>
                <a:gd name="connsiteX14" fmla="*/ 751974 w 6091008"/>
                <a:gd name="connsiteY14" fmla="*/ 6608169 h 6858000"/>
                <a:gd name="connsiteX15" fmla="*/ 623305 w 6091008"/>
                <a:gd name="connsiteY15" fmla="*/ 6522172 h 6858000"/>
                <a:gd name="connsiteX16" fmla="*/ 492346 w 6091008"/>
                <a:gd name="connsiteY16" fmla="*/ 6437477 h 6858000"/>
                <a:gd name="connsiteX17" fmla="*/ 358536 w 6091008"/>
                <a:gd name="connsiteY17" fmla="*/ 6352312 h 6858000"/>
                <a:gd name="connsiteX18" fmla="*/ 290710 w 6091008"/>
                <a:gd name="connsiteY18" fmla="*/ 6308820 h 6858000"/>
                <a:gd name="connsiteX19" fmla="*/ 221792 w 6091008"/>
                <a:gd name="connsiteY19" fmla="*/ 6263122 h 6858000"/>
                <a:gd name="connsiteX20" fmla="*/ 152460 w 6091008"/>
                <a:gd name="connsiteY20" fmla="*/ 6215106 h 6858000"/>
                <a:gd name="connsiteX21" fmla="*/ 83055 w 6091008"/>
                <a:gd name="connsiteY21" fmla="*/ 6163978 h 6858000"/>
                <a:gd name="connsiteX22" fmla="*/ 14161 w 6091008"/>
                <a:gd name="connsiteY22" fmla="*/ 6109014 h 6858000"/>
                <a:gd name="connsiteX23" fmla="*/ 0 w 6091008"/>
                <a:gd name="connsiteY23" fmla="*/ 6096195 h 6858000"/>
                <a:gd name="connsiteX24" fmla="*/ 3707444 w 6091008"/>
                <a:gd name="connsiteY24" fmla="*/ 0 h 6858000"/>
                <a:gd name="connsiteX25" fmla="*/ 4265528 w 6091008"/>
                <a:gd name="connsiteY25" fmla="*/ 0 h 6858000"/>
                <a:gd name="connsiteX26" fmla="*/ 4291472 w 6091008"/>
                <a:gd name="connsiteY26" fmla="*/ 15596 h 6858000"/>
                <a:gd name="connsiteX27" fmla="*/ 4431124 w 6091008"/>
                <a:gd name="connsiteY27" fmla="*/ 119052 h 6858000"/>
                <a:gd name="connsiteX28" fmla="*/ 4899570 w 6091008"/>
                <a:gd name="connsiteY28" fmla="*/ 643769 h 6858000"/>
                <a:gd name="connsiteX29" fmla="*/ 5247925 w 6091008"/>
                <a:gd name="connsiteY29" fmla="*/ 1232134 h 6858000"/>
                <a:gd name="connsiteX30" fmla="*/ 5401234 w 6091008"/>
                <a:gd name="connsiteY30" fmla="*/ 1518442 h 6858000"/>
                <a:gd name="connsiteX31" fmla="*/ 5480921 w 6091008"/>
                <a:gd name="connsiteY31" fmla="*/ 1662114 h 6858000"/>
                <a:gd name="connsiteX32" fmla="*/ 5561804 w 6091008"/>
                <a:gd name="connsiteY32" fmla="*/ 1812436 h 6858000"/>
                <a:gd name="connsiteX33" fmla="*/ 5855037 w 6091008"/>
                <a:gd name="connsiteY33" fmla="*/ 2457716 h 6858000"/>
                <a:gd name="connsiteX34" fmla="*/ 6052254 w 6091008"/>
                <a:gd name="connsiteY34" fmla="*/ 3193699 h 6858000"/>
                <a:gd name="connsiteX35" fmla="*/ 6073151 w 6091008"/>
                <a:gd name="connsiteY35" fmla="*/ 4004612 h 6858000"/>
                <a:gd name="connsiteX36" fmla="*/ 6067309 w 6091008"/>
                <a:gd name="connsiteY36" fmla="*/ 4055890 h 6858000"/>
                <a:gd name="connsiteX37" fmla="*/ 6059979 w 6091008"/>
                <a:gd name="connsiteY37" fmla="*/ 4106917 h 6858000"/>
                <a:gd name="connsiteX38" fmla="*/ 6052371 w 6091008"/>
                <a:gd name="connsiteY38" fmla="*/ 4158016 h 6858000"/>
                <a:gd name="connsiteX39" fmla="*/ 6043434 w 6091008"/>
                <a:gd name="connsiteY39" fmla="*/ 4208759 h 6858000"/>
                <a:gd name="connsiteX40" fmla="*/ 6023229 w 6091008"/>
                <a:gd name="connsiteY40" fmla="*/ 4309769 h 6858000"/>
                <a:gd name="connsiteX41" fmla="*/ 5999922 w 6091008"/>
                <a:gd name="connsiteY41" fmla="*/ 4409799 h 6858000"/>
                <a:gd name="connsiteX42" fmla="*/ 5987157 w 6091008"/>
                <a:gd name="connsiteY42" fmla="*/ 4459369 h 6858000"/>
                <a:gd name="connsiteX43" fmla="*/ 5973731 w 6091008"/>
                <a:gd name="connsiteY43" fmla="*/ 4508027 h 6858000"/>
                <a:gd name="connsiteX44" fmla="*/ 5944653 w 6091008"/>
                <a:gd name="connsiteY44" fmla="*/ 4602538 h 6858000"/>
                <a:gd name="connsiteX45" fmla="*/ 5915334 w 6091008"/>
                <a:gd name="connsiteY45" fmla="*/ 4696982 h 6858000"/>
                <a:gd name="connsiteX46" fmla="*/ 5881786 w 6091008"/>
                <a:gd name="connsiteY46" fmla="*/ 4790295 h 6858000"/>
                <a:gd name="connsiteX47" fmla="*/ 5539609 w 6091008"/>
                <a:gd name="connsiteY47" fmla="*/ 5504511 h 6858000"/>
                <a:gd name="connsiteX48" fmla="*/ 5432400 w 6091008"/>
                <a:gd name="connsiteY48" fmla="*/ 5669348 h 6858000"/>
                <a:gd name="connsiteX49" fmla="*/ 5404330 w 6091008"/>
                <a:gd name="connsiteY49" fmla="*/ 5709372 h 6858000"/>
                <a:gd name="connsiteX50" fmla="*/ 5375525 w 6091008"/>
                <a:gd name="connsiteY50" fmla="*/ 5748757 h 6858000"/>
                <a:gd name="connsiteX51" fmla="*/ 5317831 w 6091008"/>
                <a:gd name="connsiteY51" fmla="*/ 5827355 h 6858000"/>
                <a:gd name="connsiteX52" fmla="*/ 5288208 w 6091008"/>
                <a:gd name="connsiteY52" fmla="*/ 5865932 h 6858000"/>
                <a:gd name="connsiteX53" fmla="*/ 5273251 w 6091008"/>
                <a:gd name="connsiteY53" fmla="*/ 5885035 h 6858000"/>
                <a:gd name="connsiteX54" fmla="*/ 5256656 w 6091008"/>
                <a:gd name="connsiteY54" fmla="*/ 5902520 h 6858000"/>
                <a:gd name="connsiteX55" fmla="*/ 5189858 w 6091008"/>
                <a:gd name="connsiteY55" fmla="*/ 5971616 h 6858000"/>
                <a:gd name="connsiteX56" fmla="*/ 5156287 w 6091008"/>
                <a:gd name="connsiteY56" fmla="*/ 6005600 h 6858000"/>
                <a:gd name="connsiteX57" fmla="*/ 5121598 w 6091008"/>
                <a:gd name="connsiteY57" fmla="*/ 6037962 h 6858000"/>
                <a:gd name="connsiteX58" fmla="*/ 5051798 w 6091008"/>
                <a:gd name="connsiteY58" fmla="*/ 6101838 h 6858000"/>
                <a:gd name="connsiteX59" fmla="*/ 4463594 w 6091008"/>
                <a:gd name="connsiteY59" fmla="*/ 6532280 h 6858000"/>
                <a:gd name="connsiteX60" fmla="*/ 4388637 w 6091008"/>
                <a:gd name="connsiteY60" fmla="*/ 6579169 h 6858000"/>
                <a:gd name="connsiteX61" fmla="*/ 4312856 w 6091008"/>
                <a:gd name="connsiteY61" fmla="*/ 6623337 h 6858000"/>
                <a:gd name="connsiteX62" fmla="*/ 4237558 w 6091008"/>
                <a:gd name="connsiteY62" fmla="*/ 6667632 h 6858000"/>
                <a:gd name="connsiteX63" fmla="*/ 4161774 w 6091008"/>
                <a:gd name="connsiteY63" fmla="*/ 6709883 h 6858000"/>
                <a:gd name="connsiteX64" fmla="*/ 4010448 w 6091008"/>
                <a:gd name="connsiteY64" fmla="*/ 6792981 h 6858000"/>
                <a:gd name="connsiteX65" fmla="*/ 3935163 w 6091008"/>
                <a:gd name="connsiteY65" fmla="*/ 6834338 h 6858000"/>
                <a:gd name="connsiteX66" fmla="*/ 3892887 w 6091008"/>
                <a:gd name="connsiteY66" fmla="*/ 6858000 h 6858000"/>
                <a:gd name="connsiteX67" fmla="*/ 2743942 w 6091008"/>
                <a:gd name="connsiteY67" fmla="*/ 6858000 h 6858000"/>
                <a:gd name="connsiteX68" fmla="*/ 2852577 w 6091008"/>
                <a:gd name="connsiteY68" fmla="*/ 6838910 h 6858000"/>
                <a:gd name="connsiteX69" fmla="*/ 3143255 w 6091008"/>
                <a:gd name="connsiteY69" fmla="*/ 6759775 h 6858000"/>
                <a:gd name="connsiteX70" fmla="*/ 3430899 w 6091008"/>
                <a:gd name="connsiteY70" fmla="*/ 6650056 h 6858000"/>
                <a:gd name="connsiteX71" fmla="*/ 3713289 w 6091008"/>
                <a:gd name="connsiteY71" fmla="*/ 6514054 h 6858000"/>
                <a:gd name="connsiteX72" fmla="*/ 3981228 w 6091008"/>
                <a:gd name="connsiteY72" fmla="*/ 6334878 h 6858000"/>
                <a:gd name="connsiteX73" fmla="*/ 4107885 w 6091008"/>
                <a:gd name="connsiteY73" fmla="*/ 6233689 h 6858000"/>
                <a:gd name="connsiteX74" fmla="*/ 4169795 w 6091008"/>
                <a:gd name="connsiteY74" fmla="*/ 6181389 h 6858000"/>
                <a:gd name="connsiteX75" fmla="*/ 4229189 w 6091008"/>
                <a:gd name="connsiteY75" fmla="*/ 6125914 h 6858000"/>
                <a:gd name="connsiteX76" fmla="*/ 4652064 w 6091008"/>
                <a:gd name="connsiteY76" fmla="*/ 5641457 h 6858000"/>
                <a:gd name="connsiteX77" fmla="*/ 4697555 w 6091008"/>
                <a:gd name="connsiteY77" fmla="*/ 5576516 h 6858000"/>
                <a:gd name="connsiteX78" fmla="*/ 4720492 w 6091008"/>
                <a:gd name="connsiteY78" fmla="*/ 5544537 h 6858000"/>
                <a:gd name="connsiteX79" fmla="*/ 4741922 w 6091008"/>
                <a:gd name="connsiteY79" fmla="*/ 5511420 h 6858000"/>
                <a:gd name="connsiteX80" fmla="*/ 4784179 w 6091008"/>
                <a:gd name="connsiteY80" fmla="*/ 5445022 h 6858000"/>
                <a:gd name="connsiteX81" fmla="*/ 4794796 w 6091008"/>
                <a:gd name="connsiteY81" fmla="*/ 5428584 h 6858000"/>
                <a:gd name="connsiteX82" fmla="*/ 4807173 w 6091008"/>
                <a:gd name="connsiteY82" fmla="*/ 5413795 h 6858000"/>
                <a:gd name="connsiteX83" fmla="*/ 4830010 w 6091008"/>
                <a:gd name="connsiteY83" fmla="*/ 5382674 h 6858000"/>
                <a:gd name="connsiteX84" fmla="*/ 4874298 w 6091008"/>
                <a:gd name="connsiteY84" fmla="*/ 5319323 h 6858000"/>
                <a:gd name="connsiteX85" fmla="*/ 4896484 w 6091008"/>
                <a:gd name="connsiteY85" fmla="*/ 5287734 h 6858000"/>
                <a:gd name="connsiteX86" fmla="*/ 4918019 w 6091008"/>
                <a:gd name="connsiteY86" fmla="*/ 5255673 h 6858000"/>
                <a:gd name="connsiteX87" fmla="*/ 4999238 w 6091008"/>
                <a:gd name="connsiteY87" fmla="*/ 5124058 h 6858000"/>
                <a:gd name="connsiteX88" fmla="*/ 5251271 w 6091008"/>
                <a:gd name="connsiteY88" fmla="*/ 4554965 h 6858000"/>
                <a:gd name="connsiteX89" fmla="*/ 5276136 w 6091008"/>
                <a:gd name="connsiteY89" fmla="*/ 4480521 h 6858000"/>
                <a:gd name="connsiteX90" fmla="*/ 5297442 w 6091008"/>
                <a:gd name="connsiteY90" fmla="*/ 4404389 h 6858000"/>
                <a:gd name="connsiteX91" fmla="*/ 5318953 w 6091008"/>
                <a:gd name="connsiteY91" fmla="*/ 4328458 h 6858000"/>
                <a:gd name="connsiteX92" fmla="*/ 5328684 w 6091008"/>
                <a:gd name="connsiteY92" fmla="*/ 4291175 h 6858000"/>
                <a:gd name="connsiteX93" fmla="*/ 5337470 w 6091008"/>
                <a:gd name="connsiteY93" fmla="*/ 4254522 h 6858000"/>
                <a:gd name="connsiteX94" fmla="*/ 5353277 w 6091008"/>
                <a:gd name="connsiteY94" fmla="*/ 4181038 h 6858000"/>
                <a:gd name="connsiteX95" fmla="*/ 5366762 w 6091008"/>
                <a:gd name="connsiteY95" fmla="*/ 4107520 h 6858000"/>
                <a:gd name="connsiteX96" fmla="*/ 5373105 w 6091008"/>
                <a:gd name="connsiteY96" fmla="*/ 4070802 h 6858000"/>
                <a:gd name="connsiteX97" fmla="*/ 5378288 w 6091008"/>
                <a:gd name="connsiteY97" fmla="*/ 4034066 h 6858000"/>
                <a:gd name="connsiteX98" fmla="*/ 5383471 w 6091008"/>
                <a:gd name="connsiteY98" fmla="*/ 3997331 h 6858000"/>
                <a:gd name="connsiteX99" fmla="*/ 5387373 w 6091008"/>
                <a:gd name="connsiteY99" fmla="*/ 3960547 h 6858000"/>
                <a:gd name="connsiteX100" fmla="*/ 5375699 w 6091008"/>
                <a:gd name="connsiteY100" fmla="*/ 3369810 h 6858000"/>
                <a:gd name="connsiteX101" fmla="*/ 5225695 w 6091008"/>
                <a:gd name="connsiteY101" fmla="*/ 2777923 h 6858000"/>
                <a:gd name="connsiteX102" fmla="*/ 4989893 w 6091008"/>
                <a:gd name="connsiteY102" fmla="*/ 2181595 h 6858000"/>
                <a:gd name="connsiteX103" fmla="*/ 4856777 w 6091008"/>
                <a:gd name="connsiteY103" fmla="*/ 1872581 h 6858000"/>
                <a:gd name="connsiteX104" fmla="*/ 4729367 w 6091008"/>
                <a:gd name="connsiteY104" fmla="*/ 1547581 h 6858000"/>
                <a:gd name="connsiteX105" fmla="*/ 4510575 w 6091008"/>
                <a:gd name="connsiteY105" fmla="*/ 917244 h 6858000"/>
                <a:gd name="connsiteX106" fmla="*/ 4387446 w 6091008"/>
                <a:gd name="connsiteY106" fmla="*/ 626512 h 6858000"/>
                <a:gd name="connsiteX107" fmla="*/ 4227716 w 6091008"/>
                <a:gd name="connsiteY107" fmla="*/ 368510 h 6858000"/>
                <a:gd name="connsiteX108" fmla="*/ 4017774 w 6091008"/>
                <a:gd name="connsiteY108" fmla="*/ 161674 h 6858000"/>
                <a:gd name="connsiteX109" fmla="*/ 3761542 w 6091008"/>
                <a:gd name="connsiteY109" fmla="*/ 19860 h 6858000"/>
                <a:gd name="connsiteX110" fmla="*/ 3727185 w 6091008"/>
                <a:gd name="connsiteY110" fmla="*/ 6533 h 6858000"/>
                <a:gd name="connsiteX111" fmla="*/ 1325680 w 6091008"/>
                <a:gd name="connsiteY111" fmla="*/ 0 h 6858000"/>
                <a:gd name="connsiteX112" fmla="*/ 2347354 w 6091008"/>
                <a:gd name="connsiteY112" fmla="*/ 0 h 6858000"/>
                <a:gd name="connsiteX113" fmla="*/ 2262734 w 6091008"/>
                <a:gd name="connsiteY113" fmla="*/ 20581 h 6858000"/>
                <a:gd name="connsiteX114" fmla="*/ 1969830 w 6091008"/>
                <a:gd name="connsiteY114" fmla="*/ 118108 h 6858000"/>
                <a:gd name="connsiteX115" fmla="*/ 1897367 w 6091008"/>
                <a:gd name="connsiteY115" fmla="*/ 145059 h 6858000"/>
                <a:gd name="connsiteX116" fmla="*/ 1825860 w 6091008"/>
                <a:gd name="connsiteY116" fmla="*/ 175210 h 6858000"/>
                <a:gd name="connsiteX117" fmla="*/ 1754258 w 6091008"/>
                <a:gd name="connsiteY117" fmla="*/ 204746 h 6858000"/>
                <a:gd name="connsiteX118" fmla="*/ 1683442 w 6091008"/>
                <a:gd name="connsiteY118" fmla="*/ 237143 h 6858000"/>
                <a:gd name="connsiteX119" fmla="*/ 1612330 w 6091008"/>
                <a:gd name="connsiteY119" fmla="*/ 268724 h 6858000"/>
                <a:gd name="connsiteX120" fmla="*/ 1542244 w 6091008"/>
                <a:gd name="connsiteY120" fmla="*/ 303229 h 6858000"/>
                <a:gd name="connsiteX121" fmla="*/ 1471990 w 6091008"/>
                <a:gd name="connsiteY121" fmla="*/ 337395 h 6858000"/>
                <a:gd name="connsiteX122" fmla="*/ 1402813 w 6091008"/>
                <a:gd name="connsiteY122" fmla="*/ 374794 h 6858000"/>
                <a:gd name="connsiteX123" fmla="*/ 1333886 w 6091008"/>
                <a:gd name="connsiteY123" fmla="*/ 412702 h 6858000"/>
                <a:gd name="connsiteX124" fmla="*/ 1266278 w 6091008"/>
                <a:gd name="connsiteY124" fmla="*/ 453907 h 6858000"/>
                <a:gd name="connsiteX125" fmla="*/ 1199136 w 6091008"/>
                <a:gd name="connsiteY125" fmla="*/ 496266 h 6858000"/>
                <a:gd name="connsiteX126" fmla="*/ 1182302 w 6091008"/>
                <a:gd name="connsiteY126" fmla="*/ 506917 h 6858000"/>
                <a:gd name="connsiteX127" fmla="*/ 1166009 w 6091008"/>
                <a:gd name="connsiteY127" fmla="*/ 518449 h 6858000"/>
                <a:gd name="connsiteX128" fmla="*/ 1133302 w 6091008"/>
                <a:gd name="connsiteY128" fmla="*/ 541479 h 6858000"/>
                <a:gd name="connsiteX129" fmla="*/ 1067923 w 6091008"/>
                <a:gd name="connsiteY129" fmla="*/ 587403 h 6858000"/>
                <a:gd name="connsiteX130" fmla="*/ 1051509 w 6091008"/>
                <a:gd name="connsiteY130" fmla="*/ 598902 h 6858000"/>
                <a:gd name="connsiteX131" fmla="*/ 1035673 w 6091008"/>
                <a:gd name="connsiteY131" fmla="*/ 611145 h 6858000"/>
                <a:gd name="connsiteX132" fmla="*/ 1003878 w 6091008"/>
                <a:gd name="connsiteY132" fmla="*/ 635598 h 6858000"/>
                <a:gd name="connsiteX133" fmla="*/ 877673 w 6091008"/>
                <a:gd name="connsiteY133" fmla="*/ 735582 h 6858000"/>
                <a:gd name="connsiteX134" fmla="*/ 417533 w 6091008"/>
                <a:gd name="connsiteY134" fmla="*/ 1198720 h 6858000"/>
                <a:gd name="connsiteX135" fmla="*/ 54935 w 6091008"/>
                <a:gd name="connsiteY135" fmla="*/ 1756293 h 6858000"/>
                <a:gd name="connsiteX136" fmla="*/ 17844 w 6091008"/>
                <a:gd name="connsiteY136" fmla="*/ 1831433 h 6858000"/>
                <a:gd name="connsiteX137" fmla="*/ 0 w 6091008"/>
                <a:gd name="connsiteY137" fmla="*/ 1869131 h 6858000"/>
                <a:gd name="connsiteX138" fmla="*/ 0 w 6091008"/>
                <a:gd name="connsiteY138" fmla="*/ 1198550 h 6858000"/>
                <a:gd name="connsiteX139" fmla="*/ 185957 w 6091008"/>
                <a:gd name="connsiteY139" fmla="*/ 961506 h 6858000"/>
                <a:gd name="connsiteX140" fmla="*/ 689746 w 6091008"/>
                <a:gd name="connsiteY140" fmla="*/ 447064 h 6858000"/>
                <a:gd name="connsiteX141" fmla="*/ 827126 w 6091008"/>
                <a:gd name="connsiteY141" fmla="*/ 333881 h 6858000"/>
                <a:gd name="connsiteX142" fmla="*/ 968997 w 6091008"/>
                <a:gd name="connsiteY142" fmla="*/ 228085 h 6858000"/>
                <a:gd name="connsiteX143" fmla="*/ 1004883 w 6091008"/>
                <a:gd name="connsiteY143" fmla="*/ 202373 h 6858000"/>
                <a:gd name="connsiteX144" fmla="*/ 1022826 w 6091008"/>
                <a:gd name="connsiteY144" fmla="*/ 189517 h 6858000"/>
                <a:gd name="connsiteX145" fmla="*/ 1041187 w 6091008"/>
                <a:gd name="connsiteY145" fmla="*/ 177509 h 6858000"/>
                <a:gd name="connsiteX146" fmla="*/ 1114760 w 6091008"/>
                <a:gd name="connsiteY146" fmla="*/ 129512 h 6858000"/>
                <a:gd name="connsiteX147" fmla="*/ 1188498 w 6091008"/>
                <a:gd name="connsiteY147" fmla="*/ 81854 h 6858000"/>
                <a:gd name="connsiteX148" fmla="*/ 1263461 w 6091008"/>
                <a:gd name="connsiteY148" fmla="*/ 3688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</a:cxnLst>
              <a:rect l="l" t="t" r="r" b="b"/>
              <a:pathLst>
                <a:path w="6091008" h="6858000">
                  <a:moveTo>
                    <a:pt x="0" y="5476844"/>
                  </a:moveTo>
                  <a:lnTo>
                    <a:pt x="15220" y="5501668"/>
                  </a:lnTo>
                  <a:cubicBezTo>
                    <a:pt x="69097" y="5585141"/>
                    <a:pt x="130925" y="5654403"/>
                    <a:pt x="198940" y="5717964"/>
                  </a:cubicBezTo>
                  <a:lnTo>
                    <a:pt x="251499" y="5763842"/>
                  </a:lnTo>
                  <a:lnTo>
                    <a:pt x="308460" y="5806337"/>
                  </a:lnTo>
                  <a:cubicBezTo>
                    <a:pt x="326685" y="5820934"/>
                    <a:pt x="348384" y="5833667"/>
                    <a:pt x="368305" y="5847248"/>
                  </a:cubicBezTo>
                  <a:cubicBezTo>
                    <a:pt x="388782" y="5860683"/>
                    <a:pt x="408424" y="5874336"/>
                    <a:pt x="430451" y="5887305"/>
                  </a:cubicBezTo>
                  <a:cubicBezTo>
                    <a:pt x="601703" y="5991186"/>
                    <a:pt x="792871" y="6091279"/>
                    <a:pt x="975811" y="6205653"/>
                  </a:cubicBezTo>
                  <a:cubicBezTo>
                    <a:pt x="1159565" y="6318920"/>
                    <a:pt x="1337666" y="6443625"/>
                    <a:pt x="1510250" y="6575390"/>
                  </a:cubicBezTo>
                  <a:cubicBezTo>
                    <a:pt x="1658997" y="6690317"/>
                    <a:pt x="1824862" y="6774210"/>
                    <a:pt x="2002437" y="6825029"/>
                  </a:cubicBezTo>
                  <a:cubicBezTo>
                    <a:pt x="2046812" y="6837803"/>
                    <a:pt x="2091936" y="6848385"/>
                    <a:pt x="2137670" y="6856874"/>
                  </a:cubicBezTo>
                  <a:lnTo>
                    <a:pt x="2145778" y="6858000"/>
                  </a:lnTo>
                  <a:lnTo>
                    <a:pt x="1098858" y="6858000"/>
                  </a:lnTo>
                  <a:lnTo>
                    <a:pt x="1004166" y="6786858"/>
                  </a:lnTo>
                  <a:cubicBezTo>
                    <a:pt x="920997" y="6725805"/>
                    <a:pt x="837118" y="6666016"/>
                    <a:pt x="751974" y="6608169"/>
                  </a:cubicBezTo>
                  <a:lnTo>
                    <a:pt x="623305" y="6522172"/>
                  </a:lnTo>
                  <a:lnTo>
                    <a:pt x="492346" y="6437477"/>
                  </a:lnTo>
                  <a:lnTo>
                    <a:pt x="358536" y="6352312"/>
                  </a:lnTo>
                  <a:lnTo>
                    <a:pt x="290710" y="6308820"/>
                  </a:lnTo>
                  <a:lnTo>
                    <a:pt x="221792" y="6263122"/>
                  </a:lnTo>
                  <a:cubicBezTo>
                    <a:pt x="198889" y="6248595"/>
                    <a:pt x="175526" y="6231442"/>
                    <a:pt x="152460" y="6215106"/>
                  </a:cubicBezTo>
                  <a:cubicBezTo>
                    <a:pt x="129301" y="6198154"/>
                    <a:pt x="105988" y="6183223"/>
                    <a:pt x="83055" y="6163978"/>
                  </a:cubicBezTo>
                  <a:lnTo>
                    <a:pt x="14161" y="6109014"/>
                  </a:lnTo>
                  <a:lnTo>
                    <a:pt x="0" y="6096195"/>
                  </a:lnTo>
                  <a:close/>
                  <a:moveTo>
                    <a:pt x="3707444" y="0"/>
                  </a:moveTo>
                  <a:lnTo>
                    <a:pt x="4265528" y="0"/>
                  </a:lnTo>
                  <a:lnTo>
                    <a:pt x="4291472" y="15596"/>
                  </a:lnTo>
                  <a:cubicBezTo>
                    <a:pt x="4339292" y="47637"/>
                    <a:pt x="4385917" y="82210"/>
                    <a:pt x="4431124" y="119052"/>
                  </a:cubicBezTo>
                  <a:cubicBezTo>
                    <a:pt x="4612085" y="266897"/>
                    <a:pt x="4766658" y="451392"/>
                    <a:pt x="4899570" y="643769"/>
                  </a:cubicBezTo>
                  <a:cubicBezTo>
                    <a:pt x="5032421" y="836866"/>
                    <a:pt x="5144168" y="1037706"/>
                    <a:pt x="5247925" y="1232134"/>
                  </a:cubicBezTo>
                  <a:cubicBezTo>
                    <a:pt x="5299886" y="1329516"/>
                    <a:pt x="5349860" y="1425631"/>
                    <a:pt x="5401234" y="1518442"/>
                  </a:cubicBezTo>
                  <a:lnTo>
                    <a:pt x="5480921" y="1662114"/>
                  </a:lnTo>
                  <a:cubicBezTo>
                    <a:pt x="5508162" y="1711659"/>
                    <a:pt x="5535098" y="1761858"/>
                    <a:pt x="5561804" y="1812436"/>
                  </a:cubicBezTo>
                  <a:cubicBezTo>
                    <a:pt x="5668394" y="2015131"/>
                    <a:pt x="5769309" y="2228374"/>
                    <a:pt x="5855037" y="2457716"/>
                  </a:cubicBezTo>
                  <a:cubicBezTo>
                    <a:pt x="5940757" y="2686612"/>
                    <a:pt x="6011031" y="2932566"/>
                    <a:pt x="6052254" y="3193699"/>
                  </a:cubicBezTo>
                  <a:cubicBezTo>
                    <a:pt x="6093625" y="3454283"/>
                    <a:pt x="6103924" y="3730828"/>
                    <a:pt x="6073151" y="4004612"/>
                  </a:cubicBezTo>
                  <a:lnTo>
                    <a:pt x="6067309" y="4055890"/>
                  </a:lnTo>
                  <a:cubicBezTo>
                    <a:pt x="6065066" y="4072953"/>
                    <a:pt x="6062462" y="4089919"/>
                    <a:pt x="6059979" y="4106917"/>
                  </a:cubicBezTo>
                  <a:lnTo>
                    <a:pt x="6052371" y="4158016"/>
                  </a:lnTo>
                  <a:cubicBezTo>
                    <a:pt x="6049766" y="4174982"/>
                    <a:pt x="6046401" y="4191890"/>
                    <a:pt x="6043434" y="4208759"/>
                  </a:cubicBezTo>
                  <a:cubicBezTo>
                    <a:pt x="6037102" y="4242536"/>
                    <a:pt x="6031011" y="4276380"/>
                    <a:pt x="6023229" y="4309769"/>
                  </a:cubicBezTo>
                  <a:cubicBezTo>
                    <a:pt x="6015690" y="4343223"/>
                    <a:pt x="6008874" y="4376870"/>
                    <a:pt x="5999922" y="4409799"/>
                  </a:cubicBezTo>
                  <a:lnTo>
                    <a:pt x="5987157" y="4459369"/>
                  </a:lnTo>
                  <a:cubicBezTo>
                    <a:pt x="5982945" y="4476053"/>
                    <a:pt x="5978687" y="4492427"/>
                    <a:pt x="5973731" y="4508027"/>
                  </a:cubicBezTo>
                  <a:lnTo>
                    <a:pt x="5944653" y="4602538"/>
                  </a:lnTo>
                  <a:lnTo>
                    <a:pt x="5915334" y="4696982"/>
                  </a:lnTo>
                  <a:cubicBezTo>
                    <a:pt x="5905346" y="4728457"/>
                    <a:pt x="5892944" y="4759283"/>
                    <a:pt x="5881786" y="4790295"/>
                  </a:cubicBezTo>
                  <a:cubicBezTo>
                    <a:pt x="5791737" y="5038923"/>
                    <a:pt x="5677271" y="5280123"/>
                    <a:pt x="5539609" y="5504511"/>
                  </a:cubicBezTo>
                  <a:lnTo>
                    <a:pt x="5432400" y="5669348"/>
                  </a:lnTo>
                  <a:cubicBezTo>
                    <a:pt x="5423763" y="5683225"/>
                    <a:pt x="5413823" y="5696165"/>
                    <a:pt x="5404330" y="5709372"/>
                  </a:cubicBezTo>
                  <a:lnTo>
                    <a:pt x="5375525" y="5748757"/>
                  </a:lnTo>
                  <a:lnTo>
                    <a:pt x="5317831" y="5827355"/>
                  </a:lnTo>
                  <a:cubicBezTo>
                    <a:pt x="5308217" y="5840529"/>
                    <a:pt x="5298639" y="5853567"/>
                    <a:pt x="5288208" y="5865932"/>
                  </a:cubicBezTo>
                  <a:cubicBezTo>
                    <a:pt x="5283153" y="5872232"/>
                    <a:pt x="5278509" y="5878936"/>
                    <a:pt x="5273251" y="5885035"/>
                  </a:cubicBezTo>
                  <a:cubicBezTo>
                    <a:pt x="5267908" y="5890963"/>
                    <a:pt x="5262120" y="5896624"/>
                    <a:pt x="5256656" y="5902520"/>
                  </a:cubicBezTo>
                  <a:lnTo>
                    <a:pt x="5189858" y="5971616"/>
                  </a:lnTo>
                  <a:cubicBezTo>
                    <a:pt x="5178681" y="5982899"/>
                    <a:pt x="5167959" y="5994892"/>
                    <a:pt x="5156287" y="6005600"/>
                  </a:cubicBezTo>
                  <a:lnTo>
                    <a:pt x="5121598" y="6037962"/>
                  </a:lnTo>
                  <a:lnTo>
                    <a:pt x="5051798" y="6101838"/>
                  </a:lnTo>
                  <a:cubicBezTo>
                    <a:pt x="4864110" y="6268956"/>
                    <a:pt x="4663874" y="6407541"/>
                    <a:pt x="4463594" y="6532280"/>
                  </a:cubicBezTo>
                  <a:cubicBezTo>
                    <a:pt x="4438472" y="6547774"/>
                    <a:pt x="4413434" y="6563439"/>
                    <a:pt x="4388637" y="6579169"/>
                  </a:cubicBezTo>
                  <a:lnTo>
                    <a:pt x="4312856" y="6623337"/>
                  </a:lnTo>
                  <a:lnTo>
                    <a:pt x="4237558" y="6667632"/>
                  </a:lnTo>
                  <a:cubicBezTo>
                    <a:pt x="4212548" y="6682715"/>
                    <a:pt x="4186842" y="6695553"/>
                    <a:pt x="4161774" y="6709883"/>
                  </a:cubicBezTo>
                  <a:cubicBezTo>
                    <a:pt x="4111167" y="6737392"/>
                    <a:pt x="4061123" y="6766670"/>
                    <a:pt x="4010448" y="6792981"/>
                  </a:cubicBezTo>
                  <a:cubicBezTo>
                    <a:pt x="3985322" y="6806562"/>
                    <a:pt x="3960037" y="6820248"/>
                    <a:pt x="3935163" y="6834338"/>
                  </a:cubicBezTo>
                  <a:lnTo>
                    <a:pt x="3892887" y="6858000"/>
                  </a:lnTo>
                  <a:lnTo>
                    <a:pt x="2743942" y="6858000"/>
                  </a:lnTo>
                  <a:lnTo>
                    <a:pt x="2852577" y="6838910"/>
                  </a:lnTo>
                  <a:cubicBezTo>
                    <a:pt x="2949686" y="6818527"/>
                    <a:pt x="3046805" y="6791706"/>
                    <a:pt x="3143255" y="6759775"/>
                  </a:cubicBezTo>
                  <a:cubicBezTo>
                    <a:pt x="3239807" y="6727945"/>
                    <a:pt x="3335416" y="6689975"/>
                    <a:pt x="3430899" y="6650056"/>
                  </a:cubicBezTo>
                  <a:cubicBezTo>
                    <a:pt x="3526299" y="6609969"/>
                    <a:pt x="3621242" y="6565786"/>
                    <a:pt x="3713289" y="6514054"/>
                  </a:cubicBezTo>
                  <a:cubicBezTo>
                    <a:pt x="3805137" y="6460650"/>
                    <a:pt x="3895762" y="6401178"/>
                    <a:pt x="3981228" y="6334878"/>
                  </a:cubicBezTo>
                  <a:cubicBezTo>
                    <a:pt x="4024934" y="6303166"/>
                    <a:pt x="4066572" y="6268544"/>
                    <a:pt x="4107885" y="6233689"/>
                  </a:cubicBezTo>
                  <a:cubicBezTo>
                    <a:pt x="4128602" y="6216277"/>
                    <a:pt x="4149365" y="6199173"/>
                    <a:pt x="4169795" y="6181389"/>
                  </a:cubicBezTo>
                  <a:cubicBezTo>
                    <a:pt x="4189729" y="6163032"/>
                    <a:pt x="4209542" y="6144643"/>
                    <a:pt x="4229189" y="6125914"/>
                  </a:cubicBezTo>
                  <a:cubicBezTo>
                    <a:pt x="4387326" y="5978255"/>
                    <a:pt x="4528049" y="5812977"/>
                    <a:pt x="4652064" y="5641457"/>
                  </a:cubicBezTo>
                  <a:lnTo>
                    <a:pt x="4697555" y="5576516"/>
                  </a:lnTo>
                  <a:lnTo>
                    <a:pt x="4720492" y="5544537"/>
                  </a:lnTo>
                  <a:cubicBezTo>
                    <a:pt x="4728246" y="5533956"/>
                    <a:pt x="4734819" y="5522469"/>
                    <a:pt x="4741922" y="5511420"/>
                  </a:cubicBezTo>
                  <a:lnTo>
                    <a:pt x="4784179" y="5445022"/>
                  </a:lnTo>
                  <a:cubicBezTo>
                    <a:pt x="4787730" y="5439497"/>
                    <a:pt x="4791161" y="5433940"/>
                    <a:pt x="4794796" y="5428584"/>
                  </a:cubicBezTo>
                  <a:cubicBezTo>
                    <a:pt x="4798637" y="5423432"/>
                    <a:pt x="4803091" y="5418884"/>
                    <a:pt x="4807173" y="5413795"/>
                  </a:cubicBezTo>
                  <a:cubicBezTo>
                    <a:pt x="4815384" y="5403926"/>
                    <a:pt x="4822656" y="5393214"/>
                    <a:pt x="4830010" y="5382674"/>
                  </a:cubicBezTo>
                  <a:lnTo>
                    <a:pt x="4874298" y="5319323"/>
                  </a:lnTo>
                  <a:lnTo>
                    <a:pt x="4896484" y="5287734"/>
                  </a:lnTo>
                  <a:cubicBezTo>
                    <a:pt x="4903839" y="5277191"/>
                    <a:pt x="4911520" y="5266885"/>
                    <a:pt x="4918019" y="5255673"/>
                  </a:cubicBezTo>
                  <a:lnTo>
                    <a:pt x="4999238" y="5124058"/>
                  </a:lnTo>
                  <a:cubicBezTo>
                    <a:pt x="5102559" y="4945225"/>
                    <a:pt x="5185787" y="4753943"/>
                    <a:pt x="5251271" y="4554965"/>
                  </a:cubicBezTo>
                  <a:cubicBezTo>
                    <a:pt x="5259371" y="4530051"/>
                    <a:pt x="5268846" y="4505799"/>
                    <a:pt x="5276136" y="4480521"/>
                  </a:cubicBezTo>
                  <a:lnTo>
                    <a:pt x="5297442" y="4404389"/>
                  </a:lnTo>
                  <a:lnTo>
                    <a:pt x="5318953" y="4328458"/>
                  </a:lnTo>
                  <a:cubicBezTo>
                    <a:pt x="5322895" y="4315679"/>
                    <a:pt x="5325929" y="4303390"/>
                    <a:pt x="5328684" y="4291175"/>
                  </a:cubicBezTo>
                  <a:lnTo>
                    <a:pt x="5337470" y="4254522"/>
                  </a:lnTo>
                  <a:cubicBezTo>
                    <a:pt x="5343899" y="4230045"/>
                    <a:pt x="5348129" y="4205565"/>
                    <a:pt x="5353277" y="4181038"/>
                  </a:cubicBezTo>
                  <a:cubicBezTo>
                    <a:pt x="5358786" y="4156608"/>
                    <a:pt x="5362533" y="4132000"/>
                    <a:pt x="5366762" y="4107520"/>
                  </a:cubicBezTo>
                  <a:cubicBezTo>
                    <a:pt x="5368877" y="4095280"/>
                    <a:pt x="5371390" y="4083000"/>
                    <a:pt x="5373105" y="4070802"/>
                  </a:cubicBezTo>
                  <a:lnTo>
                    <a:pt x="5378288" y="4034066"/>
                  </a:lnTo>
                  <a:lnTo>
                    <a:pt x="5383471" y="3997331"/>
                  </a:lnTo>
                  <a:lnTo>
                    <a:pt x="5387373" y="3960547"/>
                  </a:lnTo>
                  <a:cubicBezTo>
                    <a:pt x="5408513" y="3764258"/>
                    <a:pt x="5404752" y="3567184"/>
                    <a:pt x="5375699" y="3369810"/>
                  </a:cubicBezTo>
                  <a:cubicBezTo>
                    <a:pt x="5347044" y="3172396"/>
                    <a:pt x="5293473" y="2975222"/>
                    <a:pt x="5225695" y="2777923"/>
                  </a:cubicBezTo>
                  <a:cubicBezTo>
                    <a:pt x="5157675" y="2580560"/>
                    <a:pt x="5075729" y="2382997"/>
                    <a:pt x="4989893" y="2181595"/>
                  </a:cubicBezTo>
                  <a:lnTo>
                    <a:pt x="4856777" y="1872581"/>
                  </a:lnTo>
                  <a:cubicBezTo>
                    <a:pt x="4811108" y="1763784"/>
                    <a:pt x="4768691" y="1655416"/>
                    <a:pt x="4729367" y="1547581"/>
                  </a:cubicBezTo>
                  <a:cubicBezTo>
                    <a:pt x="4650320" y="1331954"/>
                    <a:pt x="4585048" y="1118545"/>
                    <a:pt x="4510575" y="917244"/>
                  </a:cubicBezTo>
                  <a:cubicBezTo>
                    <a:pt x="4473339" y="816594"/>
                    <a:pt x="4433491" y="718925"/>
                    <a:pt x="4387446" y="626512"/>
                  </a:cubicBezTo>
                  <a:cubicBezTo>
                    <a:pt x="4341559" y="533993"/>
                    <a:pt x="4289352" y="446701"/>
                    <a:pt x="4227716" y="368510"/>
                  </a:cubicBezTo>
                  <a:cubicBezTo>
                    <a:pt x="4166554" y="290006"/>
                    <a:pt x="4096194" y="220222"/>
                    <a:pt x="4017774" y="161674"/>
                  </a:cubicBezTo>
                  <a:cubicBezTo>
                    <a:pt x="3939391" y="102989"/>
                    <a:pt x="3853034" y="55709"/>
                    <a:pt x="3761542" y="19860"/>
                  </a:cubicBezTo>
                  <a:lnTo>
                    <a:pt x="3727185" y="6533"/>
                  </a:lnTo>
                  <a:close/>
                  <a:moveTo>
                    <a:pt x="1325680" y="0"/>
                  </a:moveTo>
                  <a:lnTo>
                    <a:pt x="2347354" y="0"/>
                  </a:lnTo>
                  <a:lnTo>
                    <a:pt x="2262734" y="20581"/>
                  </a:lnTo>
                  <a:cubicBezTo>
                    <a:pt x="2164073" y="49233"/>
                    <a:pt x="2066423" y="82020"/>
                    <a:pt x="1969830" y="118108"/>
                  </a:cubicBezTo>
                  <a:cubicBezTo>
                    <a:pt x="1945675" y="127092"/>
                    <a:pt x="1921391" y="135598"/>
                    <a:pt x="1897367" y="145059"/>
                  </a:cubicBezTo>
                  <a:cubicBezTo>
                    <a:pt x="1873522" y="155302"/>
                    <a:pt x="1849679" y="165546"/>
                    <a:pt x="1825860" y="175210"/>
                  </a:cubicBezTo>
                  <a:lnTo>
                    <a:pt x="1754258" y="204746"/>
                  </a:lnTo>
                  <a:lnTo>
                    <a:pt x="1683442" y="237143"/>
                  </a:lnTo>
                  <a:cubicBezTo>
                    <a:pt x="1659851" y="247896"/>
                    <a:pt x="1636127" y="258172"/>
                    <a:pt x="1612330" y="268724"/>
                  </a:cubicBezTo>
                  <a:lnTo>
                    <a:pt x="1542244" y="303229"/>
                  </a:lnTo>
                  <a:lnTo>
                    <a:pt x="1471990" y="337395"/>
                  </a:lnTo>
                  <a:cubicBezTo>
                    <a:pt x="1448660" y="349103"/>
                    <a:pt x="1425927" y="362441"/>
                    <a:pt x="1402813" y="374794"/>
                  </a:cubicBezTo>
                  <a:lnTo>
                    <a:pt x="1333886" y="412702"/>
                  </a:lnTo>
                  <a:cubicBezTo>
                    <a:pt x="1310940" y="425394"/>
                    <a:pt x="1288842" y="440228"/>
                    <a:pt x="1266278" y="453907"/>
                  </a:cubicBezTo>
                  <a:lnTo>
                    <a:pt x="1199136" y="496266"/>
                  </a:lnTo>
                  <a:lnTo>
                    <a:pt x="1182302" y="506917"/>
                  </a:lnTo>
                  <a:lnTo>
                    <a:pt x="1166009" y="518449"/>
                  </a:lnTo>
                  <a:lnTo>
                    <a:pt x="1133302" y="541479"/>
                  </a:lnTo>
                  <a:lnTo>
                    <a:pt x="1067923" y="587403"/>
                  </a:lnTo>
                  <a:lnTo>
                    <a:pt x="1051509" y="598902"/>
                  </a:lnTo>
                  <a:lnTo>
                    <a:pt x="1035673" y="611145"/>
                  </a:lnTo>
                  <a:lnTo>
                    <a:pt x="1003878" y="635598"/>
                  </a:lnTo>
                  <a:cubicBezTo>
                    <a:pt x="961473" y="668248"/>
                    <a:pt x="918407" y="699983"/>
                    <a:pt x="877673" y="735582"/>
                  </a:cubicBezTo>
                  <a:cubicBezTo>
                    <a:pt x="711850" y="872792"/>
                    <a:pt x="555901" y="1026776"/>
                    <a:pt x="417533" y="1198720"/>
                  </a:cubicBezTo>
                  <a:cubicBezTo>
                    <a:pt x="278999" y="1370325"/>
                    <a:pt x="156917" y="1557820"/>
                    <a:pt x="54935" y="1756293"/>
                  </a:cubicBezTo>
                  <a:lnTo>
                    <a:pt x="17844" y="1831433"/>
                  </a:lnTo>
                  <a:lnTo>
                    <a:pt x="0" y="1869131"/>
                  </a:lnTo>
                  <a:lnTo>
                    <a:pt x="0" y="1198550"/>
                  </a:lnTo>
                  <a:lnTo>
                    <a:pt x="185957" y="961506"/>
                  </a:lnTo>
                  <a:cubicBezTo>
                    <a:pt x="342426" y="776600"/>
                    <a:pt x="509755" y="602849"/>
                    <a:pt x="689746" y="447064"/>
                  </a:cubicBezTo>
                  <a:cubicBezTo>
                    <a:pt x="733932" y="406795"/>
                    <a:pt x="780859" y="370795"/>
                    <a:pt x="827126" y="333881"/>
                  </a:cubicBezTo>
                  <a:cubicBezTo>
                    <a:pt x="872886" y="295949"/>
                    <a:pt x="921195" y="262526"/>
                    <a:pt x="968997" y="228085"/>
                  </a:cubicBezTo>
                  <a:lnTo>
                    <a:pt x="1004883" y="202373"/>
                  </a:lnTo>
                  <a:lnTo>
                    <a:pt x="1022826" y="189517"/>
                  </a:lnTo>
                  <a:lnTo>
                    <a:pt x="1041187" y="177509"/>
                  </a:lnTo>
                  <a:lnTo>
                    <a:pt x="1114760" y="129512"/>
                  </a:lnTo>
                  <a:cubicBezTo>
                    <a:pt x="1139435" y="113750"/>
                    <a:pt x="1163439" y="96630"/>
                    <a:pt x="1188498" y="81854"/>
                  </a:cubicBezTo>
                  <a:lnTo>
                    <a:pt x="1263461" y="36880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6" name="Freeform: Shape 3085">
              <a:extLst>
                <a:ext uri="{FF2B5EF4-FFF2-40B4-BE49-F238E27FC236}">
                  <a16:creationId xmlns:a16="http://schemas.microsoft.com/office/drawing/2014/main" id="{D01D44A9-1D51-461B-A228-06F6C500B0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5600" cy="6858000"/>
            </a:xfrm>
            <a:custGeom>
              <a:avLst/>
              <a:gdLst>
                <a:gd name="connsiteX0" fmla="*/ 0 w 6055600"/>
                <a:gd name="connsiteY0" fmla="*/ 5960220 h 6858000"/>
                <a:gd name="connsiteX1" fmla="*/ 36039 w 6055600"/>
                <a:gd name="connsiteY1" fmla="*/ 6002605 h 6858000"/>
                <a:gd name="connsiteX2" fmla="*/ 92950 w 6055600"/>
                <a:gd name="connsiteY2" fmla="*/ 6059050 h 6858000"/>
                <a:gd name="connsiteX3" fmla="*/ 153706 w 6055600"/>
                <a:gd name="connsiteY3" fmla="*/ 6111427 h 6858000"/>
                <a:gd name="connsiteX4" fmla="*/ 216806 w 6055600"/>
                <a:gd name="connsiteY4" fmla="*/ 6161603 h 6858000"/>
                <a:gd name="connsiteX5" fmla="*/ 281945 w 6055600"/>
                <a:gd name="connsiteY5" fmla="*/ 6209777 h 6858000"/>
                <a:gd name="connsiteX6" fmla="*/ 553337 w 6055600"/>
                <a:gd name="connsiteY6" fmla="*/ 6391500 h 6858000"/>
                <a:gd name="connsiteX7" fmla="*/ 690543 w 6055600"/>
                <a:gd name="connsiteY7" fmla="*/ 6481634 h 6858000"/>
                <a:gd name="connsiteX8" fmla="*/ 827127 w 6055600"/>
                <a:gd name="connsiteY8" fmla="*/ 6573159 h 6858000"/>
                <a:gd name="connsiteX9" fmla="*/ 1095915 w 6055600"/>
                <a:gd name="connsiteY9" fmla="*/ 6762202 h 6858000"/>
                <a:gd name="connsiteX10" fmla="*/ 1224853 w 6055600"/>
                <a:gd name="connsiteY10" fmla="*/ 6858000 h 6858000"/>
                <a:gd name="connsiteX11" fmla="*/ 1154072 w 6055600"/>
                <a:gd name="connsiteY11" fmla="*/ 6858000 h 6858000"/>
                <a:gd name="connsiteX12" fmla="*/ 1073489 w 6055600"/>
                <a:gd name="connsiteY12" fmla="*/ 6799140 h 6858000"/>
                <a:gd name="connsiteX13" fmla="*/ 800175 w 6055600"/>
                <a:gd name="connsiteY13" fmla="*/ 6620441 h 6858000"/>
                <a:gd name="connsiteX14" fmla="*/ 231518 w 6055600"/>
                <a:gd name="connsiteY14" fmla="*/ 6299323 h 6858000"/>
                <a:gd name="connsiteX15" fmla="*/ 160401 w 6055600"/>
                <a:gd name="connsiteY15" fmla="*/ 6256627 h 6858000"/>
                <a:gd name="connsiteX16" fmla="*/ 89697 w 6055600"/>
                <a:gd name="connsiteY16" fmla="*/ 6211916 h 6858000"/>
                <a:gd name="connsiteX17" fmla="*/ 20148 w 6055600"/>
                <a:gd name="connsiteY17" fmla="*/ 6163835 h 6858000"/>
                <a:gd name="connsiteX18" fmla="*/ 0 w 6055600"/>
                <a:gd name="connsiteY18" fmla="*/ 6147796 h 6858000"/>
                <a:gd name="connsiteX19" fmla="*/ 3748345 w 6055600"/>
                <a:gd name="connsiteY19" fmla="*/ 0 h 6858000"/>
                <a:gd name="connsiteX20" fmla="*/ 4277792 w 6055600"/>
                <a:gd name="connsiteY20" fmla="*/ 0 h 6858000"/>
                <a:gd name="connsiteX21" fmla="*/ 4339531 w 6055600"/>
                <a:gd name="connsiteY21" fmla="*/ 40262 h 6858000"/>
                <a:gd name="connsiteX22" fmla="*/ 4476306 w 6055600"/>
                <a:gd name="connsiteY22" fmla="*/ 153922 h 6858000"/>
                <a:gd name="connsiteX23" fmla="*/ 4713639 w 6055600"/>
                <a:gd name="connsiteY23" fmla="*/ 422076 h 6858000"/>
                <a:gd name="connsiteX24" fmla="*/ 4906991 w 6055600"/>
                <a:gd name="connsiteY24" fmla="*/ 723463 h 6858000"/>
                <a:gd name="connsiteX25" fmla="*/ 5070511 w 6055600"/>
                <a:gd name="connsiteY25" fmla="*/ 1037524 h 6858000"/>
                <a:gd name="connsiteX26" fmla="*/ 5219493 w 6055600"/>
                <a:gd name="connsiteY26" fmla="*/ 1352079 h 6858000"/>
                <a:gd name="connsiteX27" fmla="*/ 5367779 w 6055600"/>
                <a:gd name="connsiteY27" fmla="*/ 1658945 h 6858000"/>
                <a:gd name="connsiteX28" fmla="*/ 5446095 w 6055600"/>
                <a:gd name="connsiteY28" fmla="*/ 1811301 h 6858000"/>
                <a:gd name="connsiteX29" fmla="*/ 5525115 w 6055600"/>
                <a:gd name="connsiteY29" fmla="*/ 1967103 h 6858000"/>
                <a:gd name="connsiteX30" fmla="*/ 5816642 w 6055600"/>
                <a:gd name="connsiteY30" fmla="*/ 2618837 h 6858000"/>
                <a:gd name="connsiteX31" fmla="*/ 6015787 w 6055600"/>
                <a:gd name="connsiteY31" fmla="*/ 3339957 h 6858000"/>
                <a:gd name="connsiteX32" fmla="*/ 6054206 w 6055600"/>
                <a:gd name="connsiteY32" fmla="*/ 3727239 h 6858000"/>
                <a:gd name="connsiteX33" fmla="*/ 6039811 w 6055600"/>
                <a:gd name="connsiteY33" fmla="*/ 4122735 h 6858000"/>
                <a:gd name="connsiteX34" fmla="*/ 5971601 w 6055600"/>
                <a:gd name="connsiteY34" fmla="*/ 4514288 h 6858000"/>
                <a:gd name="connsiteX35" fmla="*/ 5946751 w 6055600"/>
                <a:gd name="connsiteY35" fmla="*/ 4609838 h 6858000"/>
                <a:gd name="connsiteX36" fmla="*/ 5919986 w 6055600"/>
                <a:gd name="connsiteY36" fmla="*/ 4703178 h 6858000"/>
                <a:gd name="connsiteX37" fmla="*/ 5890731 w 6055600"/>
                <a:gd name="connsiteY37" fmla="*/ 4795992 h 6858000"/>
                <a:gd name="connsiteX38" fmla="*/ 5859058 w 6055600"/>
                <a:gd name="connsiteY38" fmla="*/ 4888015 h 6858000"/>
                <a:gd name="connsiteX39" fmla="*/ 5525053 w 6055600"/>
                <a:gd name="connsiteY39" fmla="*/ 5588449 h 6858000"/>
                <a:gd name="connsiteX40" fmla="*/ 5058962 w 6055600"/>
                <a:gd name="connsiteY40" fmla="*/ 6189929 h 6858000"/>
                <a:gd name="connsiteX41" fmla="*/ 4787706 w 6055600"/>
                <a:gd name="connsiteY41" fmla="*/ 6442985 h 6858000"/>
                <a:gd name="connsiteX42" fmla="*/ 4498686 w 6055600"/>
                <a:gd name="connsiteY42" fmla="*/ 6663678 h 6858000"/>
                <a:gd name="connsiteX43" fmla="*/ 4197167 w 6055600"/>
                <a:gd name="connsiteY43" fmla="*/ 6854053 h 6858000"/>
                <a:gd name="connsiteX44" fmla="*/ 4189720 w 6055600"/>
                <a:gd name="connsiteY44" fmla="*/ 6858000 h 6858000"/>
                <a:gd name="connsiteX45" fmla="*/ 3651929 w 6055600"/>
                <a:gd name="connsiteY45" fmla="*/ 6858000 h 6858000"/>
                <a:gd name="connsiteX46" fmla="*/ 3789040 w 6055600"/>
                <a:gd name="connsiteY46" fmla="*/ 6778034 h 6858000"/>
                <a:gd name="connsiteX47" fmla="*/ 4335568 w 6055600"/>
                <a:gd name="connsiteY47" fmla="*/ 6382709 h 6858000"/>
                <a:gd name="connsiteX48" fmla="*/ 4586923 w 6055600"/>
                <a:gd name="connsiteY48" fmla="*/ 6158577 h 6858000"/>
                <a:gd name="connsiteX49" fmla="*/ 4819585 w 6055600"/>
                <a:gd name="connsiteY49" fmla="*/ 5915847 h 6858000"/>
                <a:gd name="connsiteX50" fmla="*/ 5214727 w 6055600"/>
                <a:gd name="connsiteY50" fmla="*/ 5371094 h 6858000"/>
                <a:gd name="connsiteX51" fmla="*/ 5495409 w 6055600"/>
                <a:gd name="connsiteY51" fmla="*/ 4752778 h 6858000"/>
                <a:gd name="connsiteX52" fmla="*/ 5522322 w 6055600"/>
                <a:gd name="connsiteY52" fmla="*/ 4671511 h 6858000"/>
                <a:gd name="connsiteX53" fmla="*/ 5547631 w 6055600"/>
                <a:gd name="connsiteY53" fmla="*/ 4589675 h 6858000"/>
                <a:gd name="connsiteX54" fmla="*/ 5570792 w 6055600"/>
                <a:gd name="connsiteY54" fmla="*/ 4506978 h 6858000"/>
                <a:gd name="connsiteX55" fmla="*/ 5591541 w 6055600"/>
                <a:gd name="connsiteY55" fmla="*/ 4425334 h 6858000"/>
                <a:gd name="connsiteX56" fmla="*/ 5649500 w 6055600"/>
                <a:gd name="connsiteY56" fmla="*/ 4097286 h 6858000"/>
                <a:gd name="connsiteX57" fmla="*/ 5637615 w 6055600"/>
                <a:gd name="connsiteY57" fmla="*/ 3437524 h 6858000"/>
                <a:gd name="connsiteX58" fmla="*/ 5475454 w 6055600"/>
                <a:gd name="connsiteY58" fmla="*/ 2791575 h 6858000"/>
                <a:gd name="connsiteX59" fmla="*/ 5217600 w 6055600"/>
                <a:gd name="connsiteY59" fmla="*/ 2164719 h 6858000"/>
                <a:gd name="connsiteX60" fmla="*/ 5144941 w 6055600"/>
                <a:gd name="connsiteY60" fmla="*/ 2009490 h 6858000"/>
                <a:gd name="connsiteX61" fmla="*/ 5070052 w 6055600"/>
                <a:gd name="connsiteY61" fmla="*/ 1851823 h 6858000"/>
                <a:gd name="connsiteX62" fmla="*/ 4926984 w 6055600"/>
                <a:gd name="connsiteY62" fmla="*/ 1529226 h 6858000"/>
                <a:gd name="connsiteX63" fmla="*/ 4790925 w 6055600"/>
                <a:gd name="connsiteY63" fmla="*/ 1209923 h 6858000"/>
                <a:gd name="connsiteX64" fmla="*/ 4650559 w 6055600"/>
                <a:gd name="connsiteY64" fmla="*/ 902490 h 6858000"/>
                <a:gd name="connsiteX65" fmla="*/ 4491930 w 6055600"/>
                <a:gd name="connsiteY65" fmla="*/ 616919 h 6858000"/>
                <a:gd name="connsiteX66" fmla="*/ 4302323 w 6055600"/>
                <a:gd name="connsiteY66" fmla="*/ 366083 h 6858000"/>
                <a:gd name="connsiteX67" fmla="*/ 4072203 w 6055600"/>
                <a:gd name="connsiteY67" fmla="*/ 164982 h 6858000"/>
                <a:gd name="connsiteX68" fmla="*/ 3803964 w 6055600"/>
                <a:gd name="connsiteY68" fmla="*/ 21052 h 6858000"/>
                <a:gd name="connsiteX69" fmla="*/ 3768314 w 6055600"/>
                <a:gd name="connsiteY69" fmla="*/ 6826 h 6858000"/>
                <a:gd name="connsiteX70" fmla="*/ 1589779 w 6055600"/>
                <a:gd name="connsiteY70" fmla="*/ 0 h 6858000"/>
                <a:gd name="connsiteX71" fmla="*/ 1918056 w 6055600"/>
                <a:gd name="connsiteY71" fmla="*/ 0 h 6858000"/>
                <a:gd name="connsiteX72" fmla="*/ 1764243 w 6055600"/>
                <a:gd name="connsiteY72" fmla="*/ 55145 h 6858000"/>
                <a:gd name="connsiteX73" fmla="*/ 1313330 w 6055600"/>
                <a:gd name="connsiteY73" fmla="*/ 274424 h 6858000"/>
                <a:gd name="connsiteX74" fmla="*/ 295673 w 6055600"/>
                <a:gd name="connsiteY74" fmla="*/ 1187630 h 6858000"/>
                <a:gd name="connsiteX75" fmla="*/ 96207 w 6055600"/>
                <a:gd name="connsiteY75" fmla="*/ 1474327 h 6858000"/>
                <a:gd name="connsiteX76" fmla="*/ 0 w 6055600"/>
                <a:gd name="connsiteY76" fmla="*/ 1641460 h 6858000"/>
                <a:gd name="connsiteX77" fmla="*/ 0 w 6055600"/>
                <a:gd name="connsiteY77" fmla="*/ 1224218 h 6858000"/>
                <a:gd name="connsiteX78" fmla="*/ 150937 w 6055600"/>
                <a:gd name="connsiteY78" fmla="*/ 1040975 h 6858000"/>
                <a:gd name="connsiteX79" fmla="*/ 1264907 w 6055600"/>
                <a:gd name="connsiteY79" fmla="*/ 158248 h 6858000"/>
                <a:gd name="connsiteX80" fmla="*/ 1575167 w 6055600"/>
                <a:gd name="connsiteY80" fmla="*/ 567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6055600" h="6858000">
                  <a:moveTo>
                    <a:pt x="0" y="5960220"/>
                  </a:moveTo>
                  <a:lnTo>
                    <a:pt x="36039" y="6002605"/>
                  </a:lnTo>
                  <a:cubicBezTo>
                    <a:pt x="54896" y="6021530"/>
                    <a:pt x="73635" y="6040425"/>
                    <a:pt x="92950" y="6059050"/>
                  </a:cubicBezTo>
                  <a:lnTo>
                    <a:pt x="153706" y="6111427"/>
                  </a:lnTo>
                  <a:cubicBezTo>
                    <a:pt x="173546" y="6129485"/>
                    <a:pt x="195722" y="6144912"/>
                    <a:pt x="216806" y="6161603"/>
                  </a:cubicBezTo>
                  <a:cubicBezTo>
                    <a:pt x="238229" y="6177961"/>
                    <a:pt x="259466" y="6194551"/>
                    <a:pt x="281945" y="6209777"/>
                  </a:cubicBezTo>
                  <a:cubicBezTo>
                    <a:pt x="369940" y="6272709"/>
                    <a:pt x="461791" y="6332004"/>
                    <a:pt x="553337" y="6391500"/>
                  </a:cubicBezTo>
                  <a:lnTo>
                    <a:pt x="690543" y="6481634"/>
                  </a:lnTo>
                  <a:lnTo>
                    <a:pt x="827127" y="6573159"/>
                  </a:lnTo>
                  <a:cubicBezTo>
                    <a:pt x="917674" y="6634511"/>
                    <a:pt x="1007156" y="6697737"/>
                    <a:pt x="1095915" y="6762202"/>
                  </a:cubicBezTo>
                  <a:lnTo>
                    <a:pt x="1224853" y="6858000"/>
                  </a:lnTo>
                  <a:lnTo>
                    <a:pt x="1154072" y="6858000"/>
                  </a:lnTo>
                  <a:lnTo>
                    <a:pt x="1073489" y="6799140"/>
                  </a:lnTo>
                  <a:cubicBezTo>
                    <a:pt x="983882" y="6736908"/>
                    <a:pt x="892851" y="6677125"/>
                    <a:pt x="800175" y="6620441"/>
                  </a:cubicBezTo>
                  <a:cubicBezTo>
                    <a:pt x="615108" y="6506015"/>
                    <a:pt x="422939" y="6407807"/>
                    <a:pt x="231518" y="6299323"/>
                  </a:cubicBezTo>
                  <a:cubicBezTo>
                    <a:pt x="207467" y="6286226"/>
                    <a:pt x="184098" y="6271045"/>
                    <a:pt x="160401" y="6256627"/>
                  </a:cubicBezTo>
                  <a:cubicBezTo>
                    <a:pt x="136809" y="6241811"/>
                    <a:pt x="112558" y="6228518"/>
                    <a:pt x="89697" y="6211916"/>
                  </a:cubicBezTo>
                  <a:lnTo>
                    <a:pt x="20148" y="6163835"/>
                  </a:lnTo>
                  <a:lnTo>
                    <a:pt x="0" y="6147796"/>
                  </a:lnTo>
                  <a:close/>
                  <a:moveTo>
                    <a:pt x="3748345" y="0"/>
                  </a:moveTo>
                  <a:lnTo>
                    <a:pt x="4277792" y="0"/>
                  </a:lnTo>
                  <a:lnTo>
                    <a:pt x="4339531" y="40262"/>
                  </a:lnTo>
                  <a:cubicBezTo>
                    <a:pt x="4386991" y="75346"/>
                    <a:pt x="4432680" y="113353"/>
                    <a:pt x="4476306" y="153922"/>
                  </a:cubicBezTo>
                  <a:cubicBezTo>
                    <a:pt x="4563779" y="234693"/>
                    <a:pt x="4642423" y="325982"/>
                    <a:pt x="4713639" y="422076"/>
                  </a:cubicBezTo>
                  <a:cubicBezTo>
                    <a:pt x="4784481" y="518635"/>
                    <a:pt x="4848552" y="619893"/>
                    <a:pt x="4906991" y="723463"/>
                  </a:cubicBezTo>
                  <a:cubicBezTo>
                    <a:pt x="4965582" y="826932"/>
                    <a:pt x="5019421" y="932243"/>
                    <a:pt x="5070511" y="1037524"/>
                  </a:cubicBezTo>
                  <a:cubicBezTo>
                    <a:pt x="5121871" y="1142738"/>
                    <a:pt x="5170833" y="1248016"/>
                    <a:pt x="5219493" y="1352079"/>
                  </a:cubicBezTo>
                  <a:cubicBezTo>
                    <a:pt x="5268459" y="1455943"/>
                    <a:pt x="5317204" y="1558756"/>
                    <a:pt x="5367779" y="1658945"/>
                  </a:cubicBezTo>
                  <a:lnTo>
                    <a:pt x="5446095" y="1811301"/>
                  </a:lnTo>
                  <a:cubicBezTo>
                    <a:pt x="5472584" y="1862992"/>
                    <a:pt x="5498885" y="1914915"/>
                    <a:pt x="5525115" y="1967103"/>
                  </a:cubicBezTo>
                  <a:cubicBezTo>
                    <a:pt x="5629428" y="2176256"/>
                    <a:pt x="5730254" y="2391411"/>
                    <a:pt x="5816642" y="2618837"/>
                  </a:cubicBezTo>
                  <a:cubicBezTo>
                    <a:pt x="5902562" y="2846137"/>
                    <a:pt x="5974641" y="3086291"/>
                    <a:pt x="6015787" y="3339957"/>
                  </a:cubicBezTo>
                  <a:cubicBezTo>
                    <a:pt x="6036373" y="3466512"/>
                    <a:pt x="6050262" y="3596084"/>
                    <a:pt x="6054206" y="3727239"/>
                  </a:cubicBezTo>
                  <a:cubicBezTo>
                    <a:pt x="6058266" y="3858425"/>
                    <a:pt x="6053460" y="3990915"/>
                    <a:pt x="6039811" y="4122735"/>
                  </a:cubicBezTo>
                  <a:cubicBezTo>
                    <a:pt x="6026397" y="4254618"/>
                    <a:pt x="6002552" y="4385688"/>
                    <a:pt x="5971601" y="4514288"/>
                  </a:cubicBezTo>
                  <a:cubicBezTo>
                    <a:pt x="5963342" y="4546050"/>
                    <a:pt x="5955885" y="4579019"/>
                    <a:pt x="5946751" y="4609838"/>
                  </a:cubicBezTo>
                  <a:lnTo>
                    <a:pt x="5919986" y="4703178"/>
                  </a:lnTo>
                  <a:lnTo>
                    <a:pt x="5890731" y="4795992"/>
                  </a:lnTo>
                  <a:cubicBezTo>
                    <a:pt x="5880825" y="4826888"/>
                    <a:pt x="5869667" y="4857307"/>
                    <a:pt x="5859058" y="4888015"/>
                  </a:cubicBezTo>
                  <a:cubicBezTo>
                    <a:pt x="5772112" y="5132558"/>
                    <a:pt x="5660551" y="5369373"/>
                    <a:pt x="5525053" y="5588449"/>
                  </a:cubicBezTo>
                  <a:cubicBezTo>
                    <a:pt x="5389674" y="5807557"/>
                    <a:pt x="5232835" y="6010440"/>
                    <a:pt x="5058962" y="6189929"/>
                  </a:cubicBezTo>
                  <a:cubicBezTo>
                    <a:pt x="4972125" y="6279771"/>
                    <a:pt x="4880998" y="6363650"/>
                    <a:pt x="4787706" y="6442985"/>
                  </a:cubicBezTo>
                  <a:cubicBezTo>
                    <a:pt x="4693655" y="6521410"/>
                    <a:pt x="4597439" y="6595290"/>
                    <a:pt x="4498686" y="6663678"/>
                  </a:cubicBezTo>
                  <a:cubicBezTo>
                    <a:pt x="4399893" y="6731984"/>
                    <a:pt x="4299240" y="6795191"/>
                    <a:pt x="4197167" y="6854053"/>
                  </a:cubicBezTo>
                  <a:lnTo>
                    <a:pt x="4189720" y="6858000"/>
                  </a:lnTo>
                  <a:lnTo>
                    <a:pt x="3651929" y="6858000"/>
                  </a:lnTo>
                  <a:lnTo>
                    <a:pt x="3789040" y="6778034"/>
                  </a:lnTo>
                  <a:cubicBezTo>
                    <a:pt x="3978462" y="6656931"/>
                    <a:pt x="4162446" y="6525734"/>
                    <a:pt x="4335568" y="6382709"/>
                  </a:cubicBezTo>
                  <a:cubicBezTo>
                    <a:pt x="4422084" y="6310901"/>
                    <a:pt x="4506335" y="6236787"/>
                    <a:pt x="4586923" y="6158577"/>
                  </a:cubicBezTo>
                  <a:cubicBezTo>
                    <a:pt x="4668153" y="6081248"/>
                    <a:pt x="4745649" y="6000086"/>
                    <a:pt x="4819585" y="5915847"/>
                  </a:cubicBezTo>
                  <a:cubicBezTo>
                    <a:pt x="4967573" y="5747401"/>
                    <a:pt x="5101426" y="5566247"/>
                    <a:pt x="5214727" y="5371094"/>
                  </a:cubicBezTo>
                  <a:cubicBezTo>
                    <a:pt x="5327795" y="5175879"/>
                    <a:pt x="5421090" y="4968427"/>
                    <a:pt x="5495409" y="4752778"/>
                  </a:cubicBezTo>
                  <a:cubicBezTo>
                    <a:pt x="5504291" y="4725712"/>
                    <a:pt x="5513872" y="4698834"/>
                    <a:pt x="5522322" y="4671511"/>
                  </a:cubicBezTo>
                  <a:lnTo>
                    <a:pt x="5547631" y="4589675"/>
                  </a:lnTo>
                  <a:lnTo>
                    <a:pt x="5570792" y="4506978"/>
                  </a:lnTo>
                  <a:cubicBezTo>
                    <a:pt x="5578845" y="4479265"/>
                    <a:pt x="5584485" y="4452605"/>
                    <a:pt x="5591541" y="4425334"/>
                  </a:cubicBezTo>
                  <a:cubicBezTo>
                    <a:pt x="5618002" y="4316765"/>
                    <a:pt x="5636850" y="4207148"/>
                    <a:pt x="5649500" y="4097286"/>
                  </a:cubicBezTo>
                  <a:cubicBezTo>
                    <a:pt x="5674602" y="3877368"/>
                    <a:pt x="5668749" y="3656091"/>
                    <a:pt x="5637615" y="3437524"/>
                  </a:cubicBezTo>
                  <a:cubicBezTo>
                    <a:pt x="5605861" y="3218934"/>
                    <a:pt x="5549060" y="3003118"/>
                    <a:pt x="5475454" y="2791575"/>
                  </a:cubicBezTo>
                  <a:cubicBezTo>
                    <a:pt x="5402070" y="2579668"/>
                    <a:pt x="5313111" y="2371656"/>
                    <a:pt x="5217600" y="2164719"/>
                  </a:cubicBezTo>
                  <a:cubicBezTo>
                    <a:pt x="5193627" y="2112994"/>
                    <a:pt x="5169419" y="2061207"/>
                    <a:pt x="5144941" y="2009490"/>
                  </a:cubicBezTo>
                  <a:lnTo>
                    <a:pt x="5070052" y="1851823"/>
                  </a:lnTo>
                  <a:cubicBezTo>
                    <a:pt x="5020031" y="1744421"/>
                    <a:pt x="4972748" y="1636620"/>
                    <a:pt x="4926984" y="1529226"/>
                  </a:cubicBezTo>
                  <a:lnTo>
                    <a:pt x="4790925" y="1209923"/>
                  </a:lnTo>
                  <a:cubicBezTo>
                    <a:pt x="4745458" y="1105158"/>
                    <a:pt x="4699567" y="1001976"/>
                    <a:pt x="4650559" y="902490"/>
                  </a:cubicBezTo>
                  <a:cubicBezTo>
                    <a:pt x="4601243" y="803205"/>
                    <a:pt x="4549606" y="706978"/>
                    <a:pt x="4491930" y="616919"/>
                  </a:cubicBezTo>
                  <a:cubicBezTo>
                    <a:pt x="4434712" y="526559"/>
                    <a:pt x="4372370" y="441762"/>
                    <a:pt x="4302323" y="366083"/>
                  </a:cubicBezTo>
                  <a:cubicBezTo>
                    <a:pt x="4232428" y="290304"/>
                    <a:pt x="4155542" y="222846"/>
                    <a:pt x="4072203" y="164982"/>
                  </a:cubicBezTo>
                  <a:cubicBezTo>
                    <a:pt x="3988864" y="107118"/>
                    <a:pt x="3898693" y="59316"/>
                    <a:pt x="3803964" y="21052"/>
                  </a:cubicBezTo>
                  <a:lnTo>
                    <a:pt x="3768314" y="6826"/>
                  </a:lnTo>
                  <a:close/>
                  <a:moveTo>
                    <a:pt x="1589779" y="0"/>
                  </a:moveTo>
                  <a:lnTo>
                    <a:pt x="1918056" y="0"/>
                  </a:lnTo>
                  <a:lnTo>
                    <a:pt x="1764243" y="55145"/>
                  </a:lnTo>
                  <a:cubicBezTo>
                    <a:pt x="1609764" y="115414"/>
                    <a:pt x="1458840" y="188978"/>
                    <a:pt x="1313330" y="274424"/>
                  </a:cubicBezTo>
                  <a:cubicBezTo>
                    <a:pt x="924625" y="501532"/>
                    <a:pt x="576885" y="817476"/>
                    <a:pt x="295673" y="1187630"/>
                  </a:cubicBezTo>
                  <a:cubicBezTo>
                    <a:pt x="225216" y="1280162"/>
                    <a:pt x="158640" y="1375858"/>
                    <a:pt x="96207" y="1474327"/>
                  </a:cubicBezTo>
                  <a:lnTo>
                    <a:pt x="0" y="1641460"/>
                  </a:lnTo>
                  <a:lnTo>
                    <a:pt x="0" y="1224218"/>
                  </a:lnTo>
                  <a:lnTo>
                    <a:pt x="150937" y="1040975"/>
                  </a:lnTo>
                  <a:cubicBezTo>
                    <a:pt x="478530" y="677729"/>
                    <a:pt x="858178" y="381092"/>
                    <a:pt x="1264907" y="158248"/>
                  </a:cubicBezTo>
                  <a:cubicBezTo>
                    <a:pt x="1366631" y="102619"/>
                    <a:pt x="1470177" y="51760"/>
                    <a:pt x="1575167" y="567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3749" y="2060848"/>
            <a:ext cx="4984499" cy="290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8121" y="2729582"/>
            <a:ext cx="4765949" cy="18714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55% </a:t>
            </a:r>
            <a:r>
              <a:rPr lang="en-US" sz="2000" dirty="0" err="1">
                <a:solidFill>
                  <a:schemeClr val="tx2"/>
                </a:solidFill>
              </a:rPr>
              <a:t>ispitanika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smatra</a:t>
            </a:r>
            <a:r>
              <a:rPr lang="en-US" sz="2000" dirty="0">
                <a:solidFill>
                  <a:schemeClr val="tx2"/>
                </a:solidFill>
              </a:rPr>
              <a:t> da je </a:t>
            </a:r>
            <a:r>
              <a:rPr lang="en-US" sz="2000" dirty="0" err="1">
                <a:solidFill>
                  <a:schemeClr val="tx2"/>
                </a:solidFill>
              </a:rPr>
              <a:t>zdravstveni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sustav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korumpiran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err="1">
                <a:solidFill>
                  <a:schemeClr val="tx2"/>
                </a:solidFill>
              </a:rPr>
              <a:t>Najmanje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ispitanika</a:t>
            </a:r>
            <a:r>
              <a:rPr lang="en-US" sz="2000" dirty="0">
                <a:solidFill>
                  <a:schemeClr val="tx2"/>
                </a:solidFill>
              </a:rPr>
              <a:t> (1%) </a:t>
            </a:r>
            <a:r>
              <a:rPr lang="en-US" sz="2000" dirty="0" err="1">
                <a:solidFill>
                  <a:schemeClr val="tx2"/>
                </a:solidFill>
              </a:rPr>
              <a:t>smatra</a:t>
            </a:r>
            <a:r>
              <a:rPr lang="en-US" sz="2000" dirty="0">
                <a:solidFill>
                  <a:schemeClr val="tx2"/>
                </a:solidFill>
              </a:rPr>
              <a:t> da je </a:t>
            </a:r>
            <a:r>
              <a:rPr lang="en-US" sz="2000" dirty="0" err="1">
                <a:solidFill>
                  <a:schemeClr val="tx2"/>
                </a:solidFill>
              </a:rPr>
              <a:t>obrazovni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sustav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korumpiran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8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36" name="Rectangle 3135">
            <a:extLst>
              <a:ext uri="{FF2B5EF4-FFF2-40B4-BE49-F238E27FC236}">
                <a16:creationId xmlns:a16="http://schemas.microsoft.com/office/drawing/2014/main" id="{7E6D2D34-4BB4-460B-8844-027610FB21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224092"/>
            <a:ext cx="9362663" cy="94265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dirty="0" err="1">
                <a:solidFill>
                  <a:schemeClr val="tx2"/>
                </a:solidFill>
              </a:rPr>
              <a:t>Poznavanje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prisutnosti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ekonomskog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nasilja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i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mediji</a:t>
            </a:r>
            <a:endParaRPr lang="en-US" sz="3300" dirty="0">
              <a:solidFill>
                <a:schemeClr val="tx2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F5ADD63-F9DA-8F09-112C-66F4D247B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9751" y="1311022"/>
            <a:ext cx="3454081" cy="4087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138" name="Group 3137">
            <a:extLst>
              <a:ext uri="{FF2B5EF4-FFF2-40B4-BE49-F238E27FC236}">
                <a16:creationId xmlns:a16="http://schemas.microsoft.com/office/drawing/2014/main" id="{C5314570-9B06-4D37-8CBD-EDD67C2FA2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-4155"/>
            <a:ext cx="2514948" cy="2174333"/>
            <a:chOff x="-305" y="-4155"/>
            <a:chExt cx="2514948" cy="2174333"/>
          </a:xfrm>
        </p:grpSpPr>
        <p:sp>
          <p:nvSpPr>
            <p:cNvPr id="3139" name="Freeform: Shape 3138">
              <a:extLst>
                <a:ext uri="{FF2B5EF4-FFF2-40B4-BE49-F238E27FC236}">
                  <a16:creationId xmlns:a16="http://schemas.microsoft.com/office/drawing/2014/main" id="{A204F55B-358D-4FB5-9979-6724C64154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0" name="Freeform: Shape 3139">
              <a:extLst>
                <a:ext uri="{FF2B5EF4-FFF2-40B4-BE49-F238E27FC236}">
                  <a16:creationId xmlns:a16="http://schemas.microsoft.com/office/drawing/2014/main" id="{C4F77C62-9DDF-48D3-A074-159A32767A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1" name="Freeform: Shape 3140">
              <a:extLst>
                <a:ext uri="{FF2B5EF4-FFF2-40B4-BE49-F238E27FC236}">
                  <a16:creationId xmlns:a16="http://schemas.microsoft.com/office/drawing/2014/main" id="{DEB07022-F30B-49CA-B1DD-A826815C4A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142" name="Freeform: Shape 3141">
              <a:extLst>
                <a:ext uri="{FF2B5EF4-FFF2-40B4-BE49-F238E27FC236}">
                  <a16:creationId xmlns:a16="http://schemas.microsoft.com/office/drawing/2014/main" id="{F7C47E16-167C-48BF-9FC9-08787D3489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Picture 3">
            <a:extLst>
              <a:ext uri="{FF2B5EF4-FFF2-40B4-BE49-F238E27FC236}">
                <a16:creationId xmlns:a16="http://schemas.microsoft.com/office/drawing/2014/main" id="{623FA235-6A17-68FD-1DC5-931F4817C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29202" y="1311022"/>
            <a:ext cx="3464299" cy="4087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80BE96-FDF8-14A9-EB6D-003FFAB463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485" y="5315648"/>
            <a:ext cx="5257800" cy="10763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94CDF0-972A-C463-3527-628EB5CC5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1717" y="5315647"/>
            <a:ext cx="525780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818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36" name="Rectangle 3135">
            <a:extLst>
              <a:ext uri="{FF2B5EF4-FFF2-40B4-BE49-F238E27FC236}">
                <a16:creationId xmlns:a16="http://schemas.microsoft.com/office/drawing/2014/main" id="{7E6D2D34-4BB4-460B-8844-027610FB21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38" name="Group 3137">
            <a:extLst>
              <a:ext uri="{FF2B5EF4-FFF2-40B4-BE49-F238E27FC236}">
                <a16:creationId xmlns:a16="http://schemas.microsoft.com/office/drawing/2014/main" id="{C5314570-9B06-4D37-8CBD-EDD67C2FA2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-4155"/>
            <a:ext cx="2514948" cy="2174333"/>
            <a:chOff x="-305" y="-4155"/>
            <a:chExt cx="2514948" cy="2174333"/>
          </a:xfrm>
        </p:grpSpPr>
        <p:sp>
          <p:nvSpPr>
            <p:cNvPr id="3139" name="Freeform: Shape 3138">
              <a:extLst>
                <a:ext uri="{FF2B5EF4-FFF2-40B4-BE49-F238E27FC236}">
                  <a16:creationId xmlns:a16="http://schemas.microsoft.com/office/drawing/2014/main" id="{A204F55B-358D-4FB5-9979-6724C64154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0" name="Freeform: Shape 3139">
              <a:extLst>
                <a:ext uri="{FF2B5EF4-FFF2-40B4-BE49-F238E27FC236}">
                  <a16:creationId xmlns:a16="http://schemas.microsoft.com/office/drawing/2014/main" id="{C4F77C62-9DDF-48D3-A074-159A32767A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1" name="Freeform: Shape 3140">
              <a:extLst>
                <a:ext uri="{FF2B5EF4-FFF2-40B4-BE49-F238E27FC236}">
                  <a16:creationId xmlns:a16="http://schemas.microsoft.com/office/drawing/2014/main" id="{DEB07022-F30B-49CA-B1DD-A826815C4A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142" name="Freeform: Shape 3141">
              <a:extLst>
                <a:ext uri="{FF2B5EF4-FFF2-40B4-BE49-F238E27FC236}">
                  <a16:creationId xmlns:a16="http://schemas.microsoft.com/office/drawing/2014/main" id="{F7C47E16-167C-48BF-9FC9-08787D3489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4076F058-32ED-C637-93C7-E51C6B195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172871"/>
            <a:ext cx="7467600" cy="710952"/>
          </a:xfrm>
        </p:spPr>
        <p:txBody>
          <a:bodyPr>
            <a:normAutofit/>
          </a:bodyPr>
          <a:lstStyle/>
          <a:p>
            <a:pPr algn="ctr"/>
            <a:r>
              <a:rPr lang="hr-HR" sz="3600" dirty="0"/>
              <a:t>Naplata besplatnih usluga?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520449-317F-D526-890B-F29033458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9013" y="5283278"/>
            <a:ext cx="4593704" cy="1296144"/>
          </a:xfrm>
        </p:spPr>
        <p:txBody>
          <a:bodyPr>
            <a:normAutofit/>
          </a:bodyPr>
          <a:lstStyle/>
          <a:p>
            <a:r>
              <a:rPr lang="hr-HR" dirty="0"/>
              <a:t>Ucjena prilikom pružanja usluge – iskustvo ispitanika 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A9216292-CB47-F0CF-4F48-1549F78EF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8697" y="5328836"/>
            <a:ext cx="3657600" cy="864096"/>
          </a:xfrm>
        </p:spPr>
        <p:txBody>
          <a:bodyPr>
            <a:normAutofit/>
          </a:bodyPr>
          <a:lstStyle/>
          <a:p>
            <a:r>
              <a:rPr lang="hr-HR" dirty="0"/>
              <a:t>Naplata usluge koja je besplatna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868EB5F8-8317-CF34-6CE0-E57B48ABA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08" y="620688"/>
            <a:ext cx="4187825" cy="4562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C60352EC-3001-120D-5716-009B6688C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285" y="1188702"/>
            <a:ext cx="3816425" cy="4140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58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BEBFA723-5A7B-472D-ABD7-1526B8D3A3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33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A6B27065-399A-4CF7-BF70-CF79B9848F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3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83" name="Group 3082">
            <a:extLst>
              <a:ext uri="{FF2B5EF4-FFF2-40B4-BE49-F238E27FC236}">
                <a16:creationId xmlns:a16="http://schemas.microsoft.com/office/drawing/2014/main" id="{CF22986C-DDF7-4109-9D6A-006800D6B0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6" y="52996"/>
            <a:ext cx="6093363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3084" name="Freeform: Shape 3083">
              <a:extLst>
                <a:ext uri="{FF2B5EF4-FFF2-40B4-BE49-F238E27FC236}">
                  <a16:creationId xmlns:a16="http://schemas.microsoft.com/office/drawing/2014/main" id="{4C025298-F835-4B83-A3A3-6555157E010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5" name="Freeform: Shape 3084">
              <a:extLst>
                <a:ext uri="{FF2B5EF4-FFF2-40B4-BE49-F238E27FC236}">
                  <a16:creationId xmlns:a16="http://schemas.microsoft.com/office/drawing/2014/main" id="{17106C81-A3F0-4DA0-9368-6BBCDB96488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6" name="Freeform: Shape 3085">
              <a:extLst>
                <a:ext uri="{FF2B5EF4-FFF2-40B4-BE49-F238E27FC236}">
                  <a16:creationId xmlns:a16="http://schemas.microsoft.com/office/drawing/2014/main" id="{4B3B35E8-1AF4-4D76-93A5-B0B0884083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337" y="2562239"/>
            <a:ext cx="3658053" cy="17865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Iskorištavanje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od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strane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članova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obitelji</a:t>
            </a:r>
            <a:endParaRPr lang="en-US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7" y="670803"/>
            <a:ext cx="6005673" cy="10871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23%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ispitanika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izjavilo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je da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iskorištavani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od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starne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članova</a:t>
            </a: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obitelji</a:t>
            </a:r>
            <a:endParaRPr lang="en-US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0056" y="1352532"/>
            <a:ext cx="4625277" cy="536264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351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hr-HR" sz="4000">
                <a:solidFill>
                  <a:schemeClr val="tx2"/>
                </a:solidFill>
              </a:rPr>
              <a:t>Ugovori o doživotnom i dosmrtnom uzdržavanju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7968" y="585983"/>
            <a:ext cx="6192688" cy="5686034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Prava i obveze dogovaraju same stranke, ovise o mogućnostima ugovornih strana. </a:t>
            </a:r>
          </a:p>
          <a:p>
            <a:r>
              <a:rPr lang="hr-HR" sz="2000" b="1" u="sng" dirty="0">
                <a:solidFill>
                  <a:schemeClr val="tx2"/>
                </a:solidFill>
              </a:rPr>
              <a:t>Doživotno uzdržavanje </a:t>
            </a:r>
            <a:r>
              <a:rPr lang="hr-HR" sz="2000" dirty="0">
                <a:solidFill>
                  <a:schemeClr val="tx2"/>
                </a:solidFill>
              </a:rPr>
              <a:t>- obveza na strani davatelja uzdržavanja nastupa odmah. Davatelj uzdržavanja, ako je ispunio obveze, nakon smrti primatelja uzdržavanja dobiva u vlasništvo imovinu.</a:t>
            </a:r>
          </a:p>
          <a:p>
            <a:r>
              <a:rPr lang="hr-HR" sz="2000" b="1" u="sng" dirty="0">
                <a:solidFill>
                  <a:schemeClr val="tx2"/>
                </a:solidFill>
              </a:rPr>
              <a:t>Dosmrtno uzdržavanje </a:t>
            </a:r>
            <a:r>
              <a:rPr lang="hr-HR" sz="2000" dirty="0">
                <a:solidFill>
                  <a:schemeClr val="tx2"/>
                </a:solidFill>
              </a:rPr>
              <a:t>– obveze uzdržavanja su iste kao i kod doživotnog uzdržavanja, ali davatelj odmah stječe vlasništvo imovine, dok je uzdržavana osoba još uvijek živa.</a:t>
            </a:r>
          </a:p>
        </p:txBody>
      </p:sp>
    </p:spTree>
    <p:extLst>
      <p:ext uri="{BB962C8B-B14F-4D97-AF65-F5344CB8AC3E}">
        <p14:creationId xmlns:p14="http://schemas.microsoft.com/office/powerpoint/2010/main" val="2036333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36" name="Rectangle 3135">
            <a:extLst>
              <a:ext uri="{FF2B5EF4-FFF2-40B4-BE49-F238E27FC236}">
                <a16:creationId xmlns:a16="http://schemas.microsoft.com/office/drawing/2014/main" id="{7E6D2D34-4BB4-460B-8844-027610FB21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38" name="Group 3137">
            <a:extLst>
              <a:ext uri="{FF2B5EF4-FFF2-40B4-BE49-F238E27FC236}">
                <a16:creationId xmlns:a16="http://schemas.microsoft.com/office/drawing/2014/main" id="{C5314570-9B06-4D37-8CBD-EDD67C2FA2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-4155"/>
            <a:ext cx="2514948" cy="2174333"/>
            <a:chOff x="-305" y="-4155"/>
            <a:chExt cx="2514948" cy="2174333"/>
          </a:xfrm>
        </p:grpSpPr>
        <p:sp>
          <p:nvSpPr>
            <p:cNvPr id="3139" name="Freeform: Shape 3138">
              <a:extLst>
                <a:ext uri="{FF2B5EF4-FFF2-40B4-BE49-F238E27FC236}">
                  <a16:creationId xmlns:a16="http://schemas.microsoft.com/office/drawing/2014/main" id="{A204F55B-358D-4FB5-9979-6724C64154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0" name="Freeform: Shape 3139">
              <a:extLst>
                <a:ext uri="{FF2B5EF4-FFF2-40B4-BE49-F238E27FC236}">
                  <a16:creationId xmlns:a16="http://schemas.microsoft.com/office/drawing/2014/main" id="{C4F77C62-9DDF-48D3-A074-159A32767A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1" name="Freeform: Shape 3140">
              <a:extLst>
                <a:ext uri="{FF2B5EF4-FFF2-40B4-BE49-F238E27FC236}">
                  <a16:creationId xmlns:a16="http://schemas.microsoft.com/office/drawing/2014/main" id="{DEB07022-F30B-49CA-B1DD-A826815C4A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142" name="Freeform: Shape 3141">
              <a:extLst>
                <a:ext uri="{FF2B5EF4-FFF2-40B4-BE49-F238E27FC236}">
                  <a16:creationId xmlns:a16="http://schemas.microsoft.com/office/drawing/2014/main" id="{F7C47E16-167C-48BF-9FC9-08787D3489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2A4AA29-2B5F-DAB5-20FE-8E5E13952AAC}"/>
              </a:ext>
            </a:extLst>
          </p:cNvPr>
          <p:cNvSpPr txBox="1">
            <a:spLocks/>
          </p:cNvSpPr>
          <p:nvPr/>
        </p:nvSpPr>
        <p:spPr>
          <a:xfrm>
            <a:off x="335360" y="1256250"/>
            <a:ext cx="5181600" cy="92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39% ispitanika ima potpisane ugovore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BF7568F-C2DE-D098-965C-52CB87E84D24}"/>
              </a:ext>
            </a:extLst>
          </p:cNvPr>
          <p:cNvSpPr txBox="1">
            <a:spLocks/>
          </p:cNvSpPr>
          <p:nvPr/>
        </p:nvSpPr>
        <p:spPr>
          <a:xfrm>
            <a:off x="5809470" y="1296737"/>
            <a:ext cx="4935363" cy="8432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Kod 54% ispitanika uzdržavatelj ne brine o uzdržavanoj osobi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3EA72D93-FED4-532D-8CF2-3A543B24C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581" y="2180446"/>
            <a:ext cx="3461158" cy="4107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71ED8168-B2D7-6942-78F1-72CBE3585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246" y="2729283"/>
            <a:ext cx="4405276" cy="3917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311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36" name="Rectangle 3135">
            <a:extLst>
              <a:ext uri="{FF2B5EF4-FFF2-40B4-BE49-F238E27FC236}">
                <a16:creationId xmlns:a16="http://schemas.microsoft.com/office/drawing/2014/main" id="{7E6D2D34-4BB4-460B-8844-027610FB21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38" name="Group 3137">
            <a:extLst>
              <a:ext uri="{FF2B5EF4-FFF2-40B4-BE49-F238E27FC236}">
                <a16:creationId xmlns:a16="http://schemas.microsoft.com/office/drawing/2014/main" id="{C5314570-9B06-4D37-8CBD-EDD67C2FA2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-4155"/>
            <a:ext cx="2514948" cy="2174333"/>
            <a:chOff x="-305" y="-4155"/>
            <a:chExt cx="2514948" cy="2174333"/>
          </a:xfrm>
        </p:grpSpPr>
        <p:sp>
          <p:nvSpPr>
            <p:cNvPr id="3139" name="Freeform: Shape 3138">
              <a:extLst>
                <a:ext uri="{FF2B5EF4-FFF2-40B4-BE49-F238E27FC236}">
                  <a16:creationId xmlns:a16="http://schemas.microsoft.com/office/drawing/2014/main" id="{A204F55B-358D-4FB5-9979-6724C64154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0" name="Freeform: Shape 3139">
              <a:extLst>
                <a:ext uri="{FF2B5EF4-FFF2-40B4-BE49-F238E27FC236}">
                  <a16:creationId xmlns:a16="http://schemas.microsoft.com/office/drawing/2014/main" id="{C4F77C62-9DDF-48D3-A074-159A32767A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1" name="Freeform: Shape 3140">
              <a:extLst>
                <a:ext uri="{FF2B5EF4-FFF2-40B4-BE49-F238E27FC236}">
                  <a16:creationId xmlns:a16="http://schemas.microsoft.com/office/drawing/2014/main" id="{DEB07022-F30B-49CA-B1DD-A826815C4AC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142" name="Freeform: Shape 3141">
              <a:extLst>
                <a:ext uri="{FF2B5EF4-FFF2-40B4-BE49-F238E27FC236}">
                  <a16:creationId xmlns:a16="http://schemas.microsoft.com/office/drawing/2014/main" id="{F7C47E16-167C-48BF-9FC9-08787D3489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37D715A-20CE-28E3-E711-CDF923DF65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352" y="545437"/>
            <a:ext cx="5266927" cy="1568038"/>
          </a:xfrm>
        </p:spPr>
        <p:txBody>
          <a:bodyPr>
            <a:normAutofit lnSpcReduction="10000"/>
          </a:bodyPr>
          <a:lstStyle/>
          <a:p>
            <a:r>
              <a:rPr lang="hr-HR" dirty="0"/>
              <a:t>25% korisnika izjavilo je da je netko od članova upotrijebio silu radi oduzimanja novaca/vrijednih predmeta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3E4C7452-DF34-FC0E-3658-0229628C1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0707" y="545437"/>
            <a:ext cx="4104456" cy="1828800"/>
          </a:xfrm>
        </p:spPr>
        <p:txBody>
          <a:bodyPr>
            <a:normAutofit lnSpcReduction="10000"/>
          </a:bodyPr>
          <a:lstStyle/>
          <a:p>
            <a:r>
              <a:rPr lang="hr-HR" dirty="0"/>
              <a:t>38% korisnika izjavilo je da osim njih još netko ima pristup njihovoj mirovini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EC2000-6E46-21A4-37F7-BDD341224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46" y="2113475"/>
            <a:ext cx="3986617" cy="423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C9BE1B-7011-8BDA-1558-14A719D18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833" y="2258988"/>
            <a:ext cx="3757260" cy="408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581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8606" y="2708920"/>
            <a:ext cx="6823371" cy="1278736"/>
          </a:xfrm>
        </p:spPr>
        <p:txBody>
          <a:bodyPr anchor="b">
            <a:normAutofit/>
          </a:bodyPr>
          <a:lstStyle/>
          <a:p>
            <a:pPr algn="ctr"/>
            <a:r>
              <a:rPr lang="hr-HR" sz="4000" dirty="0"/>
              <a:t>Primjedbe i prijedlozi ispitanika – smanjenje ekonomskog nasilja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C3921CD-DDE5-4B57-8FDF-B37ADE4EDA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19" y="3985"/>
            <a:ext cx="9747620" cy="6858000"/>
            <a:chOff x="1318434" y="36937"/>
            <a:chExt cx="9747620" cy="6858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4CBEDF6-7B5F-471F-AF99-301A2374812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D43DB10-4F84-47C2-8170-CB9EED8667A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F35C7A0-1526-4D97-BCD8-91B3576E3CA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009574A-38B7-43A8-A925-1FB54C6B1A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A3AAA50-DE22-4E5D-9064-A37786C590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4130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7680176" y="5182303"/>
            <a:ext cx="3744416" cy="7831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2000" dirty="0">
                <a:latin typeface="+mj-lt"/>
              </a:rPr>
              <a:t>„Cijeli radni vijek radio, a sada jedva da imam za osnovni život”</a:t>
            </a:r>
          </a:p>
        </p:txBody>
      </p:sp>
      <p:sp>
        <p:nvSpPr>
          <p:cNvPr id="5" name="Pravokutnik 4"/>
          <p:cNvSpPr/>
          <p:nvPr/>
        </p:nvSpPr>
        <p:spPr>
          <a:xfrm>
            <a:off x="281254" y="2817730"/>
            <a:ext cx="3456385" cy="1123712"/>
          </a:xfrm>
          <a:prstGeom prst="roundRect">
            <a:avLst/>
          </a:prstGeom>
          <a:solidFill>
            <a:schemeClr val="tx2">
              <a:lumMod val="60000"/>
              <a:lumOff val="40000"/>
              <a:alpha val="14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hr-HR" sz="2000" dirty="0">
                <a:solidFill>
                  <a:prstClr val="black"/>
                </a:solidFill>
                <a:latin typeface="+mj-lt"/>
              </a:rPr>
              <a:t>„Potrebno je više savjetodavne, pravne i psihološke pomoći”</a:t>
            </a:r>
          </a:p>
        </p:txBody>
      </p:sp>
      <p:sp>
        <p:nvSpPr>
          <p:cNvPr id="6" name="Pravokutnik 5"/>
          <p:cNvSpPr/>
          <p:nvPr/>
        </p:nvSpPr>
        <p:spPr>
          <a:xfrm>
            <a:off x="6943104" y="991431"/>
            <a:ext cx="4210447" cy="11237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hr-HR" sz="2000" dirty="0">
                <a:solidFill>
                  <a:prstClr val="black"/>
                </a:solidFill>
                <a:latin typeface="+mj-lt"/>
              </a:rPr>
              <a:t>„Ne može se ništa postići dok kod ljudi prevladava materijalizam, pohlepa i sebičnost”</a:t>
            </a:r>
          </a:p>
        </p:txBody>
      </p:sp>
      <p:sp>
        <p:nvSpPr>
          <p:cNvPr id="7" name="Pravokutnik 6"/>
          <p:cNvSpPr/>
          <p:nvPr/>
        </p:nvSpPr>
        <p:spPr>
          <a:xfrm>
            <a:off x="1251022" y="608242"/>
            <a:ext cx="3698468" cy="78319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hr-HR" sz="2000" dirty="0">
                <a:solidFill>
                  <a:prstClr val="black"/>
                </a:solidFill>
                <a:latin typeface="+mj-lt"/>
              </a:rPr>
              <a:t>„Povećanje mirovine kako bi starije osobe bile samostalnije”</a:t>
            </a:r>
          </a:p>
        </p:txBody>
      </p:sp>
      <p:sp>
        <p:nvSpPr>
          <p:cNvPr id="8" name="Pravokutnik 7"/>
          <p:cNvSpPr/>
          <p:nvPr/>
        </p:nvSpPr>
        <p:spPr>
          <a:xfrm>
            <a:off x="8043211" y="3158249"/>
            <a:ext cx="3930014" cy="78319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hr-HR" sz="2000" dirty="0">
                <a:solidFill>
                  <a:prstClr val="black"/>
                </a:solidFill>
                <a:latin typeface="+mj-lt"/>
              </a:rPr>
              <a:t>„Promjena zakonske regulative, više informacija u medijima”</a:t>
            </a:r>
          </a:p>
        </p:txBody>
      </p:sp>
      <p:sp>
        <p:nvSpPr>
          <p:cNvPr id="9" name="Pravokutnik 8"/>
          <p:cNvSpPr/>
          <p:nvPr/>
        </p:nvSpPr>
        <p:spPr>
          <a:xfrm>
            <a:off x="767408" y="5063122"/>
            <a:ext cx="4521784" cy="11237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hr-HR" sz="2000" dirty="0">
                <a:solidFill>
                  <a:prstClr val="black"/>
                </a:solidFill>
                <a:latin typeface="+mj-lt"/>
              </a:rPr>
              <a:t>„Rješavanje pravnog statusa vezano za ugovore o doživotnom i </a:t>
            </a:r>
            <a:r>
              <a:rPr lang="hr-HR" sz="2000" dirty="0" err="1">
                <a:solidFill>
                  <a:prstClr val="black"/>
                </a:solidFill>
                <a:latin typeface="+mj-lt"/>
              </a:rPr>
              <a:t>dosmrtnom</a:t>
            </a:r>
            <a:r>
              <a:rPr lang="hr-HR" sz="2000" dirty="0">
                <a:solidFill>
                  <a:prstClr val="black"/>
                </a:solidFill>
                <a:latin typeface="+mj-lt"/>
              </a:rPr>
              <a:t> uzdržavanju”</a:t>
            </a:r>
          </a:p>
        </p:txBody>
      </p:sp>
      <p:sp>
        <p:nvSpPr>
          <p:cNvPr id="10" name="Elipsa 9"/>
          <p:cNvSpPr/>
          <p:nvPr/>
        </p:nvSpPr>
        <p:spPr>
          <a:xfrm>
            <a:off x="4295800" y="2149535"/>
            <a:ext cx="3219413" cy="2790130"/>
          </a:xfrm>
          <a:custGeom>
            <a:avLst/>
            <a:gdLst>
              <a:gd name="connsiteX0" fmla="*/ 0 w 3219413"/>
              <a:gd name="connsiteY0" fmla="*/ 1395065 h 2790130"/>
              <a:gd name="connsiteX1" fmla="*/ 1609707 w 3219413"/>
              <a:gd name="connsiteY1" fmla="*/ 0 h 2790130"/>
              <a:gd name="connsiteX2" fmla="*/ 3219414 w 3219413"/>
              <a:gd name="connsiteY2" fmla="*/ 1395065 h 2790130"/>
              <a:gd name="connsiteX3" fmla="*/ 1609707 w 3219413"/>
              <a:gd name="connsiteY3" fmla="*/ 2790130 h 2790130"/>
              <a:gd name="connsiteX4" fmla="*/ 0 w 3219413"/>
              <a:gd name="connsiteY4" fmla="*/ 1395065 h 2790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9413" h="2790130" extrusionOk="0">
                <a:moveTo>
                  <a:pt x="0" y="1395065"/>
                </a:moveTo>
                <a:cubicBezTo>
                  <a:pt x="7940" y="643496"/>
                  <a:pt x="601437" y="-28292"/>
                  <a:pt x="1609707" y="0"/>
                </a:cubicBezTo>
                <a:cubicBezTo>
                  <a:pt x="2423533" y="11804"/>
                  <a:pt x="3307870" y="590962"/>
                  <a:pt x="3219414" y="1395065"/>
                </a:cubicBezTo>
                <a:cubicBezTo>
                  <a:pt x="3229442" y="2202148"/>
                  <a:pt x="2489244" y="2765715"/>
                  <a:pt x="1609707" y="2790130"/>
                </a:cubicBezTo>
                <a:cubicBezTo>
                  <a:pt x="789976" y="2783413"/>
                  <a:pt x="-13286" y="2154201"/>
                  <a:pt x="0" y="1395065"/>
                </a:cubicBezTo>
                <a:close/>
              </a:path>
            </a:pathLst>
          </a:custGeom>
          <a:noFill/>
          <a:ln w="76200">
            <a:solidFill>
              <a:srgbClr val="B3EFBA"/>
            </a:solidFill>
            <a:extLst>
              <a:ext uri="{C807C97D-BFC1-408E-A445-0C87EB9F89A2}">
                <ask:lineSketchStyleProps xmlns="" xmlns:ask="http://schemas.microsoft.com/office/drawing/2018/sketchyshapes" sd="52657929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4362571" y="2944435"/>
            <a:ext cx="30858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dirty="0">
                <a:latin typeface="+mj-lt"/>
              </a:rPr>
              <a:t>Primjedbe i prijedlozi ispitanika – smanjenje ekonomskog nasilja</a:t>
            </a:r>
          </a:p>
        </p:txBody>
      </p:sp>
    </p:spTree>
    <p:extLst>
      <p:ext uri="{BB962C8B-B14F-4D97-AF65-F5344CB8AC3E}">
        <p14:creationId xmlns:p14="http://schemas.microsoft.com/office/powerpoint/2010/main" val="253573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16" y="677059"/>
            <a:ext cx="7272808" cy="1066802"/>
          </a:xfrm>
        </p:spPr>
        <p:txBody>
          <a:bodyPr anchor="b">
            <a:normAutofit/>
          </a:bodyPr>
          <a:lstStyle/>
          <a:p>
            <a:r>
              <a:rPr lang="hr-HR" sz="3600" dirty="0">
                <a:solidFill>
                  <a:schemeClr val="tx2"/>
                </a:solidFill>
              </a:rPr>
              <a:t>Zakonski okviri u Republici Hrvatskoj</a:t>
            </a:r>
            <a:endParaRPr lang="en-US" sz="3600" dirty="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1424" y="2892786"/>
            <a:ext cx="9833548" cy="2641149"/>
          </a:xfrm>
        </p:spPr>
        <p:txBody>
          <a:bodyPr anchor="ctr">
            <a:norm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Ekonomsko nasilje nije definirano posebnim zakonom</a:t>
            </a:r>
          </a:p>
          <a:p>
            <a:r>
              <a:rPr lang="hr-HR" sz="2400" dirty="0">
                <a:solidFill>
                  <a:schemeClr val="tx2"/>
                </a:solidFill>
              </a:rPr>
              <a:t>Ustav</a:t>
            </a:r>
          </a:p>
          <a:p>
            <a:r>
              <a:rPr lang="hr-HR" sz="2400" dirty="0">
                <a:solidFill>
                  <a:schemeClr val="tx2"/>
                </a:solidFill>
              </a:rPr>
              <a:t>Zakon o zaštiti nasilja u obitelji</a:t>
            </a:r>
          </a:p>
          <a:p>
            <a:r>
              <a:rPr lang="hr-HR" sz="2400" dirty="0">
                <a:solidFill>
                  <a:schemeClr val="tx2"/>
                </a:solidFill>
              </a:rPr>
              <a:t>Kazneni zakon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2622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000" dirty="0"/>
              <a:t>ODRŽANE EDUKACIJE ZA</a:t>
            </a:r>
            <a:r>
              <a:rPr lang="hr-HR" sz="4000" dirty="0"/>
              <a:t>:</a:t>
            </a:r>
            <a:endParaRPr lang="hr-HR" sz="4000" dirty="0">
              <a:solidFill>
                <a:schemeClr val="tx2"/>
              </a:solidFill>
            </a:endParaRPr>
          </a:p>
        </p:txBody>
      </p:sp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id="{2D58F279-852A-34DB-6522-F80030AA2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9342" y="1752978"/>
            <a:ext cx="5976664" cy="4525963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Korisnike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Doma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Djelatnike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Doma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socijalne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radnike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VII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Konferenciji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socijalnih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radnika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(2016.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godine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stručne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djelatnike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sajmu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Pravo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doba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učenike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Policijske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akademije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(2017.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godine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policiju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Policijskom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odmaralištu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Valbadon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Zlatna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dob-Sigurna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dob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Policijska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uprava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Zagrebačka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Pravna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savjetovanja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Domu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Radionice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udruge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Mobbing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7097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8086AEC-04C2-4BC4-BFB8-0135965C74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C3BE3F-B8A9-4DC9-A867-EC91736FAA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A2F3D1-53F2-478B-949B-6D4EA2E4E4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455386"/>
            <a:ext cx="5378624" cy="6402614"/>
            <a:chOff x="-19221" y="197691"/>
            <a:chExt cx="5378624" cy="640261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E53A4EE-6F9B-4EC8-9840-708F509D900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D8289AA-777C-4230-BABC-203458BF6C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9D76777-71BF-4FFF-B568-E58E46EB1CD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2CDCD53-6393-431A-9E75-109BC83622C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62198F-7D76-4A2A-9669-40E5E8A3C8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97691"/>
              <a:ext cx="5378623" cy="6402614"/>
            </a:xfrm>
            <a:custGeom>
              <a:avLst/>
              <a:gdLst>
                <a:gd name="connsiteX0" fmla="*/ 2220349 w 5378623"/>
                <a:gd name="connsiteY0" fmla="*/ 67 h 6402614"/>
                <a:gd name="connsiteX1" fmla="*/ 3018161 w 5378623"/>
                <a:gd name="connsiteY1" fmla="*/ 108191 h 6402614"/>
                <a:gd name="connsiteX2" fmla="*/ 5265831 w 5378623"/>
                <a:gd name="connsiteY2" fmla="*/ 4066338 h 6402614"/>
                <a:gd name="connsiteX3" fmla="*/ 2912752 w 5378623"/>
                <a:gd name="connsiteY3" fmla="*/ 6386691 h 6402614"/>
                <a:gd name="connsiteX4" fmla="*/ 2840648 w 5378623"/>
                <a:gd name="connsiteY4" fmla="*/ 6402614 h 6402614"/>
                <a:gd name="connsiteX5" fmla="*/ 1474249 w 5378623"/>
                <a:gd name="connsiteY5" fmla="*/ 6402614 h 6402614"/>
                <a:gd name="connsiteX6" fmla="*/ 1340218 w 5378623"/>
                <a:gd name="connsiteY6" fmla="*/ 6370360 h 6402614"/>
                <a:gd name="connsiteX7" fmla="*/ 204687 w 5378623"/>
                <a:gd name="connsiteY7" fmla="*/ 5802379 h 6402614"/>
                <a:gd name="connsiteX8" fmla="*/ 0 w 5378623"/>
                <a:gd name="connsiteY8" fmla="*/ 5624181 h 6402614"/>
                <a:gd name="connsiteX9" fmla="*/ 0 w 5378623"/>
                <a:gd name="connsiteY9" fmla="*/ 5197118 h 6402614"/>
                <a:gd name="connsiteX10" fmla="*/ 120950 w 5378623"/>
                <a:gd name="connsiteY10" fmla="*/ 5327736 h 6402614"/>
                <a:gd name="connsiteX11" fmla="*/ 553277 w 5378623"/>
                <a:gd name="connsiteY11" fmla="*/ 5674143 h 6402614"/>
                <a:gd name="connsiteX12" fmla="*/ 1048951 w 5378623"/>
                <a:gd name="connsiteY12" fmla="*/ 5913372 h 6402614"/>
                <a:gd name="connsiteX13" fmla="*/ 1114406 w 5378623"/>
                <a:gd name="connsiteY13" fmla="*/ 5935664 h 6402614"/>
                <a:gd name="connsiteX14" fmla="*/ 1180375 w 5378623"/>
                <a:gd name="connsiteY14" fmla="*/ 5956470 h 6402614"/>
                <a:gd name="connsiteX15" fmla="*/ 1247107 w 5378623"/>
                <a:gd name="connsiteY15" fmla="*/ 5975278 h 6402614"/>
                <a:gd name="connsiteX16" fmla="*/ 1313053 w 5378623"/>
                <a:gd name="connsiteY16" fmla="*/ 5991905 h 6402614"/>
                <a:gd name="connsiteX17" fmla="*/ 1578771 w 5378623"/>
                <a:gd name="connsiteY17" fmla="*/ 6035400 h 6402614"/>
                <a:gd name="connsiteX18" fmla="*/ 2116969 w 5378623"/>
                <a:gd name="connsiteY18" fmla="*/ 6005033 h 6402614"/>
                <a:gd name="connsiteX19" fmla="*/ 2648341 w 5378623"/>
                <a:gd name="connsiteY19" fmla="*/ 5837212 h 6402614"/>
                <a:gd name="connsiteX20" fmla="*/ 3166862 w 5378623"/>
                <a:gd name="connsiteY20" fmla="*/ 5582136 h 6402614"/>
                <a:gd name="connsiteX21" fmla="*/ 3295551 w 5378623"/>
                <a:gd name="connsiteY21" fmla="*/ 5510900 h 6402614"/>
                <a:gd name="connsiteX22" fmla="*/ 3426292 w 5378623"/>
                <a:gd name="connsiteY22" fmla="*/ 5437546 h 6402614"/>
                <a:gd name="connsiteX23" fmla="*/ 3693498 w 5378623"/>
                <a:gd name="connsiteY23" fmla="*/ 5296779 h 6402614"/>
                <a:gd name="connsiteX24" fmla="*/ 3957511 w 5378623"/>
                <a:gd name="connsiteY24" fmla="*/ 5162806 h 6402614"/>
                <a:gd name="connsiteX25" fmla="*/ 4212170 w 5378623"/>
                <a:gd name="connsiteY25" fmla="*/ 5024936 h 6402614"/>
                <a:gd name="connsiteX26" fmla="*/ 4449651 w 5378623"/>
                <a:gd name="connsiteY26" fmla="*/ 4870986 h 6402614"/>
                <a:gd name="connsiteX27" fmla="*/ 4659728 w 5378623"/>
                <a:gd name="connsiteY27" fmla="*/ 4689640 h 6402614"/>
                <a:gd name="connsiteX28" fmla="*/ 4830457 w 5378623"/>
                <a:gd name="connsiteY28" fmla="*/ 4472596 h 6402614"/>
                <a:gd name="connsiteX29" fmla="*/ 4955705 w 5378623"/>
                <a:gd name="connsiteY29" fmla="*/ 4222268 h 6402614"/>
                <a:gd name="connsiteX30" fmla="*/ 4968352 w 5378623"/>
                <a:gd name="connsiteY30" fmla="*/ 4189141 h 6402614"/>
                <a:gd name="connsiteX31" fmla="*/ 4979564 w 5378623"/>
                <a:gd name="connsiteY31" fmla="*/ 4155400 h 6402614"/>
                <a:gd name="connsiteX32" fmla="*/ 4990913 w 5378623"/>
                <a:gd name="connsiteY32" fmla="*/ 4121577 h 6402614"/>
                <a:gd name="connsiteX33" fmla="*/ 5000865 w 5378623"/>
                <a:gd name="connsiteY33" fmla="*/ 4086570 h 6402614"/>
                <a:gd name="connsiteX34" fmla="*/ 5020612 w 5378623"/>
                <a:gd name="connsiteY34" fmla="*/ 4016281 h 6402614"/>
                <a:gd name="connsiteX35" fmla="*/ 5030486 w 5378623"/>
                <a:gd name="connsiteY35" fmla="*/ 3981137 h 6402614"/>
                <a:gd name="connsiteX36" fmla="*/ 5035423 w 5378623"/>
                <a:gd name="connsiteY36" fmla="*/ 3963565 h 6402614"/>
                <a:gd name="connsiteX37" fmla="*/ 5039507 w 5378623"/>
                <a:gd name="connsiteY37" fmla="*/ 3945765 h 6402614"/>
                <a:gd name="connsiteX38" fmla="*/ 5071597 w 5378623"/>
                <a:gd name="connsiteY38" fmla="*/ 3802972 h 6402614"/>
                <a:gd name="connsiteX39" fmla="*/ 5096108 w 5378623"/>
                <a:gd name="connsiteY39" fmla="*/ 3658610 h 6402614"/>
                <a:gd name="connsiteX40" fmla="*/ 5113299 w 5378623"/>
                <a:gd name="connsiteY40" fmla="*/ 3512985 h 6402614"/>
                <a:gd name="connsiteX41" fmla="*/ 5115328 w 5378623"/>
                <a:gd name="connsiteY41" fmla="*/ 3494749 h 6402614"/>
                <a:gd name="connsiteX42" fmla="*/ 5116446 w 5378623"/>
                <a:gd name="connsiteY42" fmla="*/ 3476502 h 6402614"/>
                <a:gd name="connsiteX43" fmla="*/ 5118711 w 5378623"/>
                <a:gd name="connsiteY43" fmla="*/ 3439898 h 6402614"/>
                <a:gd name="connsiteX44" fmla="*/ 5123270 w 5378623"/>
                <a:gd name="connsiteY44" fmla="*/ 3366583 h 6402614"/>
                <a:gd name="connsiteX45" fmla="*/ 5121172 w 5378623"/>
                <a:gd name="connsiteY45" fmla="*/ 3072860 h 6402614"/>
                <a:gd name="connsiteX46" fmla="*/ 5119473 w 5378623"/>
                <a:gd name="connsiteY46" fmla="*/ 3036121 h 6402614"/>
                <a:gd name="connsiteX47" fmla="*/ 5116244 w 5378623"/>
                <a:gd name="connsiteY47" fmla="*/ 2999552 h 6402614"/>
                <a:gd name="connsiteX48" fmla="*/ 5109221 w 5378623"/>
                <a:gd name="connsiteY48" fmla="*/ 2926379 h 6402614"/>
                <a:gd name="connsiteX49" fmla="*/ 5089643 w 5378623"/>
                <a:gd name="connsiteY49" fmla="*/ 2780639 h 6402614"/>
                <a:gd name="connsiteX50" fmla="*/ 5084078 w 5378623"/>
                <a:gd name="connsiteY50" fmla="*/ 2744255 h 6402614"/>
                <a:gd name="connsiteX51" fmla="*/ 5077785 w 5378623"/>
                <a:gd name="connsiteY51" fmla="*/ 2708026 h 6402614"/>
                <a:gd name="connsiteX52" fmla="*/ 5063128 w 5378623"/>
                <a:gd name="connsiteY52" fmla="*/ 2636053 h 6402614"/>
                <a:gd name="connsiteX53" fmla="*/ 5047530 w 5378623"/>
                <a:gd name="connsiteY53" fmla="*/ 2564176 h 6402614"/>
                <a:gd name="connsiteX54" fmla="*/ 5028967 w 5378623"/>
                <a:gd name="connsiteY54" fmla="*/ 2493127 h 6402614"/>
                <a:gd name="connsiteX55" fmla="*/ 4822623 w 5378623"/>
                <a:gd name="connsiteY55" fmla="*/ 1944830 h 6402614"/>
                <a:gd name="connsiteX56" fmla="*/ 4108183 w 5378623"/>
                <a:gd name="connsiteY56" fmla="*/ 1038170 h 6402614"/>
                <a:gd name="connsiteX57" fmla="*/ 3638213 w 5378623"/>
                <a:gd name="connsiteY57" fmla="*/ 712395 h 6402614"/>
                <a:gd name="connsiteX58" fmla="*/ 3575480 w 5378623"/>
                <a:gd name="connsiteY58" fmla="*/ 678662 h 6402614"/>
                <a:gd name="connsiteX59" fmla="*/ 3512574 w 5378623"/>
                <a:gd name="connsiteY59" fmla="*/ 645577 h 6402614"/>
                <a:gd name="connsiteX60" fmla="*/ 3448603 w 5378623"/>
                <a:gd name="connsiteY60" fmla="*/ 614757 h 6402614"/>
                <a:gd name="connsiteX61" fmla="*/ 3416617 w 5378623"/>
                <a:gd name="connsiteY61" fmla="*/ 599347 h 6402614"/>
                <a:gd name="connsiteX62" fmla="*/ 3384352 w 5378623"/>
                <a:gd name="connsiteY62" fmla="*/ 584559 h 6402614"/>
                <a:gd name="connsiteX63" fmla="*/ 3254088 w 5378623"/>
                <a:gd name="connsiteY63" fmla="*/ 529021 h 6402614"/>
                <a:gd name="connsiteX64" fmla="*/ 3121640 w 5378623"/>
                <a:gd name="connsiteY64" fmla="*/ 479505 h 6402614"/>
                <a:gd name="connsiteX65" fmla="*/ 2987193 w 5378623"/>
                <a:gd name="connsiteY65" fmla="*/ 436176 h 6402614"/>
                <a:gd name="connsiteX66" fmla="*/ 2851296 w 5378623"/>
                <a:gd name="connsiteY66" fmla="*/ 398256 h 6402614"/>
                <a:gd name="connsiteX67" fmla="*/ 2573611 w 5378623"/>
                <a:gd name="connsiteY67" fmla="*/ 336717 h 6402614"/>
                <a:gd name="connsiteX68" fmla="*/ 2014208 w 5378623"/>
                <a:gd name="connsiteY68" fmla="*/ 276896 h 6402614"/>
                <a:gd name="connsiteX69" fmla="*/ 1457097 w 5378623"/>
                <a:gd name="connsiteY69" fmla="*/ 322828 h 6402614"/>
                <a:gd name="connsiteX70" fmla="*/ 914684 w 5378623"/>
                <a:gd name="connsiteY70" fmla="*/ 486648 h 6402614"/>
                <a:gd name="connsiteX71" fmla="*/ 848661 w 5378623"/>
                <a:gd name="connsiteY71" fmla="*/ 515093 h 6402614"/>
                <a:gd name="connsiteX72" fmla="*/ 782834 w 5378623"/>
                <a:gd name="connsiteY72" fmla="*/ 544519 h 6402614"/>
                <a:gd name="connsiteX73" fmla="*/ 717715 w 5378623"/>
                <a:gd name="connsiteY73" fmla="*/ 575988 h 6402614"/>
                <a:gd name="connsiteX74" fmla="*/ 653112 w 5378623"/>
                <a:gd name="connsiteY74" fmla="*/ 608523 h 6402614"/>
                <a:gd name="connsiteX75" fmla="*/ 406671 w 5378623"/>
                <a:gd name="connsiteY75" fmla="*/ 756246 h 6402614"/>
                <a:gd name="connsiteX76" fmla="*/ 191033 w 5378623"/>
                <a:gd name="connsiteY76" fmla="*/ 942131 h 6402614"/>
                <a:gd name="connsiteX77" fmla="*/ 143339 w 5378623"/>
                <a:gd name="connsiteY77" fmla="*/ 996006 h 6402614"/>
                <a:gd name="connsiteX78" fmla="*/ 98848 w 5378623"/>
                <a:gd name="connsiteY78" fmla="*/ 1053288 h 6402614"/>
                <a:gd name="connsiteX79" fmla="*/ 56083 w 5378623"/>
                <a:gd name="connsiteY79" fmla="*/ 1112657 h 6402614"/>
                <a:gd name="connsiteX80" fmla="*/ 14889 w 5378623"/>
                <a:gd name="connsiteY80" fmla="*/ 1173837 h 6402614"/>
                <a:gd name="connsiteX81" fmla="*/ 0 w 5378623"/>
                <a:gd name="connsiteY81" fmla="*/ 1198088 h 6402614"/>
                <a:gd name="connsiteX82" fmla="*/ 0 w 5378623"/>
                <a:gd name="connsiteY82" fmla="*/ 888809 h 6402614"/>
                <a:gd name="connsiteX83" fmla="*/ 88781 w 5378623"/>
                <a:gd name="connsiteY83" fmla="*/ 802825 h 6402614"/>
                <a:gd name="connsiteX84" fmla="*/ 2220349 w 5378623"/>
                <a:gd name="connsiteY84" fmla="*/ 67 h 6402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5378623" h="6402614">
                  <a:moveTo>
                    <a:pt x="2220349" y="67"/>
                  </a:moveTo>
                  <a:cubicBezTo>
                    <a:pt x="2484151" y="1784"/>
                    <a:pt x="2751801" y="36820"/>
                    <a:pt x="3018161" y="108191"/>
                  </a:cubicBezTo>
                  <a:cubicBezTo>
                    <a:pt x="4722867" y="564965"/>
                    <a:pt x="5729192" y="2337049"/>
                    <a:pt x="5265831" y="4066338"/>
                  </a:cubicBezTo>
                  <a:cubicBezTo>
                    <a:pt x="4947269" y="5255224"/>
                    <a:pt x="4017004" y="6114300"/>
                    <a:pt x="2912752" y="6386691"/>
                  </a:cubicBezTo>
                  <a:lnTo>
                    <a:pt x="2840648" y="6402614"/>
                  </a:lnTo>
                  <a:lnTo>
                    <a:pt x="1474249" y="6402614"/>
                  </a:lnTo>
                  <a:lnTo>
                    <a:pt x="1340218" y="6370360"/>
                  </a:lnTo>
                  <a:cubicBezTo>
                    <a:pt x="914042" y="6256167"/>
                    <a:pt x="531514" y="6059766"/>
                    <a:pt x="204687" y="5802379"/>
                  </a:cubicBezTo>
                  <a:lnTo>
                    <a:pt x="0" y="5624181"/>
                  </a:lnTo>
                  <a:lnTo>
                    <a:pt x="0" y="5197118"/>
                  </a:lnTo>
                  <a:lnTo>
                    <a:pt x="120950" y="5327736"/>
                  </a:lnTo>
                  <a:cubicBezTo>
                    <a:pt x="253827" y="5458395"/>
                    <a:pt x="397634" y="5575985"/>
                    <a:pt x="553277" y="5674143"/>
                  </a:cubicBezTo>
                  <a:cubicBezTo>
                    <a:pt x="708978" y="5772084"/>
                    <a:pt x="875421" y="5851690"/>
                    <a:pt x="1048951" y="5913372"/>
                  </a:cubicBezTo>
                  <a:cubicBezTo>
                    <a:pt x="1070860" y="5920750"/>
                    <a:pt x="1092382" y="5928719"/>
                    <a:pt x="1114406" y="5935664"/>
                  </a:cubicBezTo>
                  <a:lnTo>
                    <a:pt x="1180375" y="5956470"/>
                  </a:lnTo>
                  <a:lnTo>
                    <a:pt x="1247107" y="5975278"/>
                  </a:lnTo>
                  <a:cubicBezTo>
                    <a:pt x="1269462" y="5981848"/>
                    <a:pt x="1291029" y="5986236"/>
                    <a:pt x="1313053" y="5991905"/>
                  </a:cubicBezTo>
                  <a:cubicBezTo>
                    <a:pt x="1400808" y="6012869"/>
                    <a:pt x="1489584" y="6027036"/>
                    <a:pt x="1578771" y="6035400"/>
                  </a:cubicBezTo>
                  <a:cubicBezTo>
                    <a:pt x="1757312" y="6051941"/>
                    <a:pt x="1937844" y="6040152"/>
                    <a:pt x="2116969" y="6005033"/>
                  </a:cubicBezTo>
                  <a:cubicBezTo>
                    <a:pt x="2296104" y="5969454"/>
                    <a:pt x="2473717" y="5910978"/>
                    <a:pt x="2648341" y="5837212"/>
                  </a:cubicBezTo>
                  <a:cubicBezTo>
                    <a:pt x="2823148" y="5763610"/>
                    <a:pt x="2995347" y="5675863"/>
                    <a:pt x="3166862" y="5582136"/>
                  </a:cubicBezTo>
                  <a:cubicBezTo>
                    <a:pt x="3209843" y="5558645"/>
                    <a:pt x="3252667" y="5534880"/>
                    <a:pt x="3295551" y="5510900"/>
                  </a:cubicBezTo>
                  <a:lnTo>
                    <a:pt x="3426292" y="5437546"/>
                  </a:lnTo>
                  <a:cubicBezTo>
                    <a:pt x="3515217" y="5388460"/>
                    <a:pt x="3604599" y="5341930"/>
                    <a:pt x="3693498" y="5296779"/>
                  </a:cubicBezTo>
                  <a:lnTo>
                    <a:pt x="3957511" y="5162806"/>
                  </a:lnTo>
                  <a:cubicBezTo>
                    <a:pt x="4044259" y="5118005"/>
                    <a:pt x="4129592" y="5072941"/>
                    <a:pt x="4212170" y="5024936"/>
                  </a:cubicBezTo>
                  <a:cubicBezTo>
                    <a:pt x="4294563" y="4976766"/>
                    <a:pt x="4374532" y="4926554"/>
                    <a:pt x="4449651" y="4870986"/>
                  </a:cubicBezTo>
                  <a:cubicBezTo>
                    <a:pt x="4524973" y="4815937"/>
                    <a:pt x="4596075" y="4756163"/>
                    <a:pt x="4659728" y="4689640"/>
                  </a:cubicBezTo>
                  <a:cubicBezTo>
                    <a:pt x="4723566" y="4623283"/>
                    <a:pt x="4780828" y="4550758"/>
                    <a:pt x="4830457" y="4472596"/>
                  </a:cubicBezTo>
                  <a:cubicBezTo>
                    <a:pt x="4880087" y="4394434"/>
                    <a:pt x="4921716" y="4310302"/>
                    <a:pt x="4955705" y="4222268"/>
                  </a:cubicBezTo>
                  <a:lnTo>
                    <a:pt x="4968352" y="4189141"/>
                  </a:lnTo>
                  <a:lnTo>
                    <a:pt x="4979564" y="4155400"/>
                  </a:lnTo>
                  <a:lnTo>
                    <a:pt x="4990913" y="4121577"/>
                  </a:lnTo>
                  <a:cubicBezTo>
                    <a:pt x="4994441" y="4110119"/>
                    <a:pt x="4997522" y="4098194"/>
                    <a:pt x="5000865" y="4086570"/>
                  </a:cubicBezTo>
                  <a:lnTo>
                    <a:pt x="5020612" y="4016281"/>
                  </a:lnTo>
                  <a:lnTo>
                    <a:pt x="5030486" y="3981137"/>
                  </a:lnTo>
                  <a:lnTo>
                    <a:pt x="5035423" y="3963565"/>
                  </a:lnTo>
                  <a:lnTo>
                    <a:pt x="5039507" y="3945765"/>
                  </a:lnTo>
                  <a:cubicBezTo>
                    <a:pt x="5050088" y="3898175"/>
                    <a:pt x="5061308" y="3850756"/>
                    <a:pt x="5071597" y="3802972"/>
                  </a:cubicBezTo>
                  <a:lnTo>
                    <a:pt x="5096108" y="3658610"/>
                  </a:lnTo>
                  <a:cubicBezTo>
                    <a:pt x="5102684" y="3610180"/>
                    <a:pt x="5107604" y="3561536"/>
                    <a:pt x="5113299" y="3512985"/>
                  </a:cubicBezTo>
                  <a:lnTo>
                    <a:pt x="5115328" y="3494749"/>
                  </a:lnTo>
                  <a:lnTo>
                    <a:pt x="5116446" y="3476502"/>
                  </a:lnTo>
                  <a:lnTo>
                    <a:pt x="5118711" y="3439898"/>
                  </a:lnTo>
                  <a:lnTo>
                    <a:pt x="5123270" y="3366583"/>
                  </a:lnTo>
                  <a:cubicBezTo>
                    <a:pt x="5126606" y="3268829"/>
                    <a:pt x="5127431" y="3170634"/>
                    <a:pt x="5121172" y="3072860"/>
                  </a:cubicBezTo>
                  <a:lnTo>
                    <a:pt x="5119473" y="3036121"/>
                  </a:lnTo>
                  <a:cubicBezTo>
                    <a:pt x="5118968" y="3023930"/>
                    <a:pt x="5117310" y="3011778"/>
                    <a:pt x="5116244" y="2999552"/>
                  </a:cubicBezTo>
                  <a:lnTo>
                    <a:pt x="5109221" y="2926379"/>
                  </a:lnTo>
                  <a:cubicBezTo>
                    <a:pt x="5105544" y="2877404"/>
                    <a:pt x="5096760" y="2829145"/>
                    <a:pt x="5089643" y="2780639"/>
                  </a:cubicBezTo>
                  <a:lnTo>
                    <a:pt x="5084078" y="2744255"/>
                  </a:lnTo>
                  <a:cubicBezTo>
                    <a:pt x="5082420" y="2732104"/>
                    <a:pt x="5080412" y="2719974"/>
                    <a:pt x="5077785" y="2708026"/>
                  </a:cubicBezTo>
                  <a:lnTo>
                    <a:pt x="5063128" y="2636053"/>
                  </a:lnTo>
                  <a:cubicBezTo>
                    <a:pt x="5057902" y="2612048"/>
                    <a:pt x="5053511" y="2587920"/>
                    <a:pt x="5047530" y="2564176"/>
                  </a:cubicBezTo>
                  <a:lnTo>
                    <a:pt x="5028967" y="2493127"/>
                  </a:lnTo>
                  <a:cubicBezTo>
                    <a:pt x="4979424" y="2303537"/>
                    <a:pt x="4909775" y="2119458"/>
                    <a:pt x="4822623" y="1944830"/>
                  </a:cubicBezTo>
                  <a:cubicBezTo>
                    <a:pt x="4648947" y="1594931"/>
                    <a:pt x="4401749" y="1285261"/>
                    <a:pt x="4108183" y="1038170"/>
                  </a:cubicBezTo>
                  <a:cubicBezTo>
                    <a:pt x="3961444" y="914460"/>
                    <a:pt x="3803854" y="805232"/>
                    <a:pt x="3638213" y="712395"/>
                  </a:cubicBezTo>
                  <a:lnTo>
                    <a:pt x="3575480" y="678662"/>
                  </a:lnTo>
                  <a:cubicBezTo>
                    <a:pt x="3554450" y="667578"/>
                    <a:pt x="3534194" y="655311"/>
                    <a:pt x="3512574" y="645577"/>
                  </a:cubicBezTo>
                  <a:lnTo>
                    <a:pt x="3448603" y="614757"/>
                  </a:lnTo>
                  <a:lnTo>
                    <a:pt x="3416617" y="599347"/>
                  </a:lnTo>
                  <a:cubicBezTo>
                    <a:pt x="3406000" y="594185"/>
                    <a:pt x="3395413" y="588913"/>
                    <a:pt x="3384352" y="584559"/>
                  </a:cubicBezTo>
                  <a:cubicBezTo>
                    <a:pt x="3340850" y="566062"/>
                    <a:pt x="3297707" y="547083"/>
                    <a:pt x="3254088" y="529021"/>
                  </a:cubicBezTo>
                  <a:cubicBezTo>
                    <a:pt x="3209736" y="512847"/>
                    <a:pt x="3165607" y="496270"/>
                    <a:pt x="3121640" y="479505"/>
                  </a:cubicBezTo>
                  <a:lnTo>
                    <a:pt x="2987193" y="436176"/>
                  </a:lnTo>
                  <a:cubicBezTo>
                    <a:pt x="2942116" y="422708"/>
                    <a:pt x="2896575" y="410968"/>
                    <a:pt x="2851296" y="398256"/>
                  </a:cubicBezTo>
                  <a:cubicBezTo>
                    <a:pt x="2759507" y="375285"/>
                    <a:pt x="2666373" y="353923"/>
                    <a:pt x="2573611" y="336717"/>
                  </a:cubicBezTo>
                  <a:cubicBezTo>
                    <a:pt x="2387776" y="301762"/>
                    <a:pt x="2200839" y="280304"/>
                    <a:pt x="2014208" y="276896"/>
                  </a:cubicBezTo>
                  <a:cubicBezTo>
                    <a:pt x="1827605" y="273381"/>
                    <a:pt x="1641223" y="288238"/>
                    <a:pt x="1457097" y="322828"/>
                  </a:cubicBezTo>
                  <a:cubicBezTo>
                    <a:pt x="1272912" y="357634"/>
                    <a:pt x="1091595" y="413727"/>
                    <a:pt x="914684" y="486648"/>
                  </a:cubicBezTo>
                  <a:lnTo>
                    <a:pt x="848661" y="515093"/>
                  </a:lnTo>
                  <a:cubicBezTo>
                    <a:pt x="826573" y="524592"/>
                    <a:pt x="804281" y="533573"/>
                    <a:pt x="782834" y="544519"/>
                  </a:cubicBezTo>
                  <a:lnTo>
                    <a:pt x="717715" y="575988"/>
                  </a:lnTo>
                  <a:cubicBezTo>
                    <a:pt x="696005" y="586632"/>
                    <a:pt x="673986" y="596729"/>
                    <a:pt x="653112" y="608523"/>
                  </a:cubicBezTo>
                  <a:cubicBezTo>
                    <a:pt x="568070" y="653782"/>
                    <a:pt x="483901" y="700897"/>
                    <a:pt x="406671" y="756246"/>
                  </a:cubicBezTo>
                  <a:cubicBezTo>
                    <a:pt x="327441" y="809669"/>
                    <a:pt x="256836" y="872706"/>
                    <a:pt x="191033" y="942131"/>
                  </a:cubicBezTo>
                  <a:cubicBezTo>
                    <a:pt x="175048" y="959988"/>
                    <a:pt x="159064" y="977846"/>
                    <a:pt x="143339" y="996006"/>
                  </a:cubicBezTo>
                  <a:lnTo>
                    <a:pt x="98848" y="1053288"/>
                  </a:lnTo>
                  <a:cubicBezTo>
                    <a:pt x="83542" y="1072023"/>
                    <a:pt x="70312" y="1092822"/>
                    <a:pt x="56083" y="1112657"/>
                  </a:cubicBezTo>
                  <a:cubicBezTo>
                    <a:pt x="42010" y="1132765"/>
                    <a:pt x="27965" y="1152765"/>
                    <a:pt x="14889" y="1173837"/>
                  </a:cubicBezTo>
                  <a:lnTo>
                    <a:pt x="0" y="1198088"/>
                  </a:lnTo>
                  <a:lnTo>
                    <a:pt x="0" y="888809"/>
                  </a:lnTo>
                  <a:lnTo>
                    <a:pt x="88781" y="802825"/>
                  </a:lnTo>
                  <a:cubicBezTo>
                    <a:pt x="672175" y="289643"/>
                    <a:pt x="1428944" y="-5083"/>
                    <a:pt x="2220349" y="6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ZAKLJUČAK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9760D3-6B61-2DAF-A0AF-00F6657A2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476525"/>
              </p:ext>
            </p:extLst>
          </p:nvPr>
        </p:nvGraphicFramePr>
        <p:xfrm>
          <a:off x="5789079" y="1132347"/>
          <a:ext cx="5501560" cy="5616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780446-1BD9-0A34-79AE-22E2DCD6D08E}"/>
              </a:ext>
            </a:extLst>
          </p:cNvPr>
          <p:cNvSpPr txBox="1"/>
          <p:nvPr/>
        </p:nvSpPr>
        <p:spPr>
          <a:xfrm>
            <a:off x="5728605" y="310161"/>
            <a:ext cx="57299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hr-HR" sz="2000" b="1" dirty="0"/>
              <a:t>Problemu nasilja nad starijim osoba treba pristupiti multidisciplinarno i </a:t>
            </a:r>
            <a:r>
              <a:rPr lang="hr-HR" sz="2000" b="1" dirty="0" err="1"/>
              <a:t>multisektorski</a:t>
            </a:r>
            <a:r>
              <a:rPr lang="hr-HR" sz="2000" b="1" dirty="0"/>
              <a:t> s naglaskom na: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14632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2276872"/>
            <a:ext cx="4252204" cy="15319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r-HR" sz="1800" dirty="0">
                <a:solidFill>
                  <a:schemeClr val="tx2"/>
                </a:solidFill>
              </a:rPr>
              <a:t>                        </a:t>
            </a:r>
          </a:p>
          <a:p>
            <a:pPr marL="0" indent="0">
              <a:buNone/>
            </a:pP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r-HR" sz="4000" dirty="0">
                <a:solidFill>
                  <a:schemeClr val="tx2"/>
                </a:solidFill>
              </a:rPr>
              <a:t>HVALA NA PAŽNJI</a:t>
            </a:r>
          </a:p>
          <a:p>
            <a:pPr marL="0" indent="0">
              <a:buNone/>
            </a:pPr>
            <a:endParaRPr lang="hr-HR" sz="1800" dirty="0">
              <a:solidFill>
                <a:schemeClr val="tx2"/>
              </a:solidFill>
            </a:endParaRPr>
          </a:p>
        </p:txBody>
      </p:sp>
      <p:grpSp>
        <p:nvGrpSpPr>
          <p:cNvPr id="6155" name="Group 6154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6156" name="Freeform: Shape 6155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7" name="Freeform: Shape 6156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8" name="Freeform: Shape 6157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9" name="Freeform: Shape 6158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04112" y="1412776"/>
            <a:ext cx="5207665" cy="347611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73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5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26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Naslov 1">
            <a:extLst>
              <a:ext uri="{FF2B5EF4-FFF2-40B4-BE49-F238E27FC236}">
                <a16:creationId xmlns:a16="http://schemas.microsoft.com/office/drawing/2014/main" id="{D954C50A-9574-0D0E-859E-FC8DEB80C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4789" y="952909"/>
            <a:ext cx="7467600" cy="1143000"/>
          </a:xfrm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aktori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rizika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nasilje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nad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starijim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osobama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ezervirano mjesto sadržaja 2">
            <a:extLst>
              <a:ext uri="{FF2B5EF4-FFF2-40B4-BE49-F238E27FC236}">
                <a16:creationId xmlns:a16="http://schemas.microsoft.com/office/drawing/2014/main" id="{E976FEB0-2453-DAF5-9E15-0C147D1F1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5858" y="4476573"/>
            <a:ext cx="4608512" cy="1099319"/>
          </a:xfrm>
        </p:spPr>
        <p:txBody>
          <a:bodyPr/>
          <a:lstStyle/>
          <a:p>
            <a:pPr defTabSz="457200">
              <a:spcBef>
                <a:spcPts val="1000"/>
              </a:spcBef>
              <a:buSzPct val="80000"/>
            </a:pPr>
            <a:r>
              <a:rPr lang="hr-HR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Faktori vezani za oblik nasilja </a:t>
            </a:r>
            <a:r>
              <a:rPr lang="hr-HR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prijenos nasilja iz generacije u generaciju, nasilje kao reakcija na stresne situacije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A012F6-DDF3-DECA-D7A9-792EADC5FC0D}"/>
              </a:ext>
            </a:extLst>
          </p:cNvPr>
          <p:cNvSpPr txBox="1"/>
          <p:nvPr/>
        </p:nvSpPr>
        <p:spPr>
          <a:xfrm>
            <a:off x="606882" y="2607329"/>
            <a:ext cx="45365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457200">
              <a:spcBef>
                <a:spcPts val="1000"/>
              </a:spcBef>
              <a:buSzPct val="80000"/>
              <a:buFont typeface="Arial" panose="020B0604020202020204" pitchFamily="34" charset="0"/>
              <a:buChar char="•"/>
            </a:pPr>
            <a:r>
              <a:rPr lang="hr-HR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Individualni faktori vezani za žrtvu </a:t>
            </a:r>
            <a:r>
              <a:rPr lang="hr-HR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starija osoba s fizičkim ili kognitivnim oštećenjima, smanjena funkcionalan sposobnost, ovisnost o drugim osobama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BFCE7E2-42A9-49DB-E4B5-BCB2D82E6045}"/>
              </a:ext>
            </a:extLst>
          </p:cNvPr>
          <p:cNvSpPr txBox="1"/>
          <p:nvPr/>
        </p:nvSpPr>
        <p:spPr>
          <a:xfrm>
            <a:off x="5785858" y="2551134"/>
            <a:ext cx="48965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457200">
              <a:spcBef>
                <a:spcPts val="1000"/>
              </a:spcBef>
              <a:buSzPct val="80000"/>
              <a:buFont typeface="Arial" panose="020B0604020202020204" pitchFamily="34" charset="0"/>
              <a:buChar char="•"/>
            </a:pPr>
            <a:r>
              <a:rPr lang="hr-HR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Faktori vezani za počinitelja </a:t>
            </a:r>
            <a:r>
              <a:rPr lang="hr-HR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najčešći počinitelji članovi obitelji, alkoholizam, ovisnost o opojnim sredstvima, materijalne teškoće, psihopatska struktura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47929FE-317E-85EA-C525-370CFE1B8AF1}"/>
              </a:ext>
            </a:extLst>
          </p:cNvPr>
          <p:cNvSpPr txBox="1"/>
          <p:nvPr/>
        </p:nvSpPr>
        <p:spPr>
          <a:xfrm>
            <a:off x="606882" y="4430245"/>
            <a:ext cx="51382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457200">
              <a:spcBef>
                <a:spcPts val="1000"/>
              </a:spcBef>
              <a:buSzPct val="80000"/>
              <a:buFont typeface="Arial" panose="020B0604020202020204" pitchFamily="34" charset="0"/>
              <a:buChar char="•"/>
            </a:pPr>
            <a:r>
              <a:rPr lang="hr-HR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Faktori vezani za zajednicu </a:t>
            </a:r>
            <a:r>
              <a:rPr lang="hr-HR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izolacija starije osobe, umanjivanje vrijednosti starije osobe, siromaštvo, međugeneracijski sukob</a:t>
            </a:r>
          </a:p>
        </p:txBody>
      </p:sp>
    </p:spTree>
    <p:extLst>
      <p:ext uri="{BB962C8B-B14F-4D97-AF65-F5344CB8AC3E}">
        <p14:creationId xmlns:p14="http://schemas.microsoft.com/office/powerpoint/2010/main" val="266710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Vrste nasilja</a:t>
            </a:r>
            <a:endParaRPr lang="en-US" sz="4000" dirty="0">
              <a:solidFill>
                <a:schemeClr val="tx2"/>
              </a:solidFill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5F2AEB47-C26B-74B2-70FA-3A93163A5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808315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039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416" y="1895384"/>
            <a:ext cx="7704856" cy="635651"/>
          </a:xfrm>
        </p:spPr>
        <p:txBody>
          <a:bodyPr anchor="b">
            <a:normAutofit/>
          </a:bodyPr>
          <a:lstStyle/>
          <a:p>
            <a:r>
              <a:rPr lang="hr-HR" sz="3600" dirty="0">
                <a:solidFill>
                  <a:schemeClr val="tx2"/>
                </a:solidFill>
              </a:rPr>
              <a:t>Psihičko (i emocionalno) zlostavljanje</a:t>
            </a:r>
            <a:endParaRPr lang="en-US" sz="36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95400" y="2905339"/>
            <a:ext cx="9833548" cy="3312368"/>
          </a:xfrm>
        </p:spPr>
        <p:txBody>
          <a:bodyPr anchor="ctr">
            <a:normAutofit/>
          </a:bodyPr>
          <a:lstStyle/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400" dirty="0">
                <a:solidFill>
                  <a:schemeClr val="tx2"/>
                </a:solidFill>
              </a:rPr>
              <a:t>Bilo koje verbalno ili neverbalno postupanje koje smanjuje samopoštovanje ili dignitet starije osobe</a:t>
            </a:r>
          </a:p>
          <a:p>
            <a:pPr marL="342900" indent="-342900" defTabSz="4572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hr-HR" sz="2400" dirty="0">
              <a:solidFill>
                <a:schemeClr val="tx2"/>
              </a:solidFill>
            </a:endParaRP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400" b="1" dirty="0">
                <a:solidFill>
                  <a:schemeClr val="tx2"/>
                </a:solidFill>
              </a:rPr>
              <a:t>Uključuje: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Prijetnje o korištenju nasilja, prijetnje o ostavljanju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Laganje, zastrašivanje, ruganje, socijalno izoliranje, kritiziranje, zabrana posjeta, naređivanje i ponižavanje</a:t>
            </a:r>
          </a:p>
          <a:p>
            <a:endParaRPr lang="en-US" sz="1800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1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81930" y="989436"/>
            <a:ext cx="6212918" cy="1066802"/>
          </a:xfrm>
        </p:spPr>
        <p:txBody>
          <a:bodyPr anchor="b"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Ekonomsko zlostavljanje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1424" y="3068797"/>
            <a:ext cx="9833548" cy="2945574"/>
          </a:xfrm>
        </p:spPr>
        <p:txBody>
          <a:bodyPr anchor="ctr">
            <a:normAutofit fontScale="92500" lnSpcReduction="10000"/>
          </a:bodyPr>
          <a:lstStyle/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400" dirty="0">
                <a:solidFill>
                  <a:schemeClr val="tx2"/>
                </a:solidFill>
              </a:rPr>
              <a:t>Nezakonito ili nepravilno iskorištavanje i upotreba novčanih sredstava ili drugih resursa starijih osoba” (WHO,2002.)</a:t>
            </a:r>
          </a:p>
          <a:p>
            <a:pPr marL="342900" indent="-342900" defTabSz="4572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hr-HR" sz="2400" dirty="0">
              <a:solidFill>
                <a:schemeClr val="tx2"/>
              </a:solidFill>
            </a:endParaRP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400" dirty="0">
                <a:solidFill>
                  <a:schemeClr val="tx2"/>
                </a:solidFill>
              </a:rPr>
              <a:t>Uključuje: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Krađu novca ili imovine, prodaju nekretnine bez pristanka, zlouporaba punomoći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Otvaranje pošte, promjena oporuke, potpisivanje dokumenata, ne vraćanje novca nakon posudbe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Lažna predstavljanja, provale bankovnih računa</a:t>
            </a:r>
          </a:p>
          <a:p>
            <a:endParaRPr lang="en-US" sz="1800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471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79226" y="1372780"/>
            <a:ext cx="5348822" cy="1066802"/>
          </a:xfrm>
        </p:spPr>
        <p:txBody>
          <a:bodyPr anchor="b"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Tjelesno zlostavljanje</a:t>
            </a:r>
            <a:endParaRPr lang="en-US" sz="40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55440" y="3097476"/>
            <a:ext cx="9833548" cy="2945574"/>
          </a:xfrm>
        </p:spPr>
        <p:txBody>
          <a:bodyPr anchor="ctr">
            <a:normAutofit fontScale="92500" lnSpcReduction="10000"/>
          </a:bodyPr>
          <a:lstStyle/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400" dirty="0">
                <a:solidFill>
                  <a:schemeClr val="tx2"/>
                </a:solidFill>
              </a:rPr>
              <a:t>Namjerno izazivanje boli ili ozljede, a koje rezultira fizičkom ozljedom ili duševnom boli</a:t>
            </a:r>
          </a:p>
          <a:p>
            <a:pPr marL="342900" indent="-342900" defTabSz="4572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hr-HR" sz="2400" dirty="0">
              <a:solidFill>
                <a:schemeClr val="tx2"/>
              </a:solidFill>
            </a:endParaRP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400" b="1" dirty="0">
                <a:solidFill>
                  <a:schemeClr val="tx2"/>
                </a:solidFill>
              </a:rPr>
              <a:t>Uključuje: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Udarane, guranje, naguravanje, spaljivanje, šamaranje, podmetanje nogu, pljuvanje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Prisiljavanje na ostanak u krevetu, stolici ili sobi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Uskraćivanje ili davanje velikih doza lijekova</a:t>
            </a:r>
          </a:p>
          <a:p>
            <a:endParaRPr lang="en-US" sz="18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5815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79226" y="1433097"/>
            <a:ext cx="6860990" cy="1066802"/>
          </a:xfrm>
        </p:spPr>
        <p:txBody>
          <a:bodyPr anchor="b"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  <a:latin typeface="+mn-lt"/>
              </a:rPr>
              <a:t>Seksualno zlostavljanje</a:t>
            </a:r>
            <a:endParaRPr lang="en-US" sz="4000" dirty="0">
              <a:solidFill>
                <a:schemeClr val="tx2"/>
              </a:solidFill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79226" y="3049325"/>
            <a:ext cx="9833548" cy="2945574"/>
          </a:xfrm>
        </p:spPr>
        <p:txBody>
          <a:bodyPr anchor="ctr">
            <a:normAutofit/>
          </a:bodyPr>
          <a:lstStyle/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400" dirty="0">
                <a:solidFill>
                  <a:schemeClr val="tx2"/>
                </a:solidFill>
              </a:rPr>
              <a:t>Različiti oblici seksualnog ponašanja, iskorištavanja i uznemiravanja bez volje i pristanka starije osobe</a:t>
            </a:r>
          </a:p>
          <a:p>
            <a:pPr marL="342900" indent="-342900" defTabSz="457200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hr-HR" sz="2400" dirty="0">
              <a:solidFill>
                <a:schemeClr val="tx2"/>
              </a:solidFill>
            </a:endParaRPr>
          </a:p>
          <a:p>
            <a:pPr marL="342900" indent="-342900" defTabSz="457200">
              <a:spcBef>
                <a:spcPts val="1000"/>
              </a:spcBef>
              <a:buSzPct val="80000"/>
              <a:buFont typeface="Wingdings 3" charset="2"/>
              <a:buChar char=""/>
            </a:pPr>
            <a:r>
              <a:rPr lang="hr-HR" sz="2400" dirty="0">
                <a:solidFill>
                  <a:schemeClr val="tx2"/>
                </a:solidFill>
              </a:rPr>
              <a:t>Uključuje: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Seksualno maltretiranje, sramoćenje, napadanje</a:t>
            </a:r>
          </a:p>
          <a:p>
            <a:pPr marL="342900" indent="-342900" defTabSz="457200">
              <a:spcBef>
                <a:spcPts val="1000"/>
              </a:spcBef>
              <a:buSzPct val="80000"/>
            </a:pPr>
            <a:r>
              <a:rPr lang="hr-HR" sz="2400" dirty="0">
                <a:solidFill>
                  <a:schemeClr val="tx2"/>
                </a:solidFill>
              </a:rPr>
              <a:t>Neželjeno doticanje, silovanje, razgolićavanje, fotografiranje</a:t>
            </a:r>
          </a:p>
          <a:p>
            <a:endParaRPr lang="en-US" sz="1800" dirty="0">
              <a:solidFill>
                <a:schemeClr val="tx2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305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1032</TotalTime>
  <Words>1211</Words>
  <Application>Microsoft Office PowerPoint</Application>
  <PresentationFormat>Widescreen</PresentationFormat>
  <Paragraphs>151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Century Schoolbook</vt:lpstr>
      <vt:lpstr>Times New Roman</vt:lpstr>
      <vt:lpstr>Wingdings 3</vt:lpstr>
      <vt:lpstr>Tema sustava Office</vt:lpstr>
      <vt:lpstr>Office Theme</vt:lpstr>
      <vt:lpstr>EKONOMSKO ISKORIŠTAVANJE OSOBA STARIJE ŽIVOTNE DOBI</vt:lpstr>
      <vt:lpstr>Definicija ekonomskog zlostavljanja</vt:lpstr>
      <vt:lpstr>Zakonski okviri u Republici Hrvatskoj</vt:lpstr>
      <vt:lpstr>Faktori rizika za nasilje nad starijim osobama</vt:lpstr>
      <vt:lpstr>Vrste nasilja</vt:lpstr>
      <vt:lpstr>Psihičko (i emocionalno) zlostavljanje</vt:lpstr>
      <vt:lpstr>Ekonomsko zlostavljanje</vt:lpstr>
      <vt:lpstr>Tjelesno zlostavljanje</vt:lpstr>
      <vt:lpstr>Seksualno zlostavljanje</vt:lpstr>
      <vt:lpstr>Posljedice zlostavljanja</vt:lpstr>
      <vt:lpstr>Dosadašnje spoznaje</vt:lpstr>
      <vt:lpstr>Oblici ekonomskog zlostavljanja</vt:lpstr>
      <vt:lpstr>Znakovi ekonomskog zlostavljanja</vt:lpstr>
      <vt:lpstr>ISTRAŽIVANJE EKONOMSKOG NASILJA</vt:lpstr>
      <vt:lpstr>Razlozi poticanja provedbe istraživanja</vt:lpstr>
      <vt:lpstr>CILJ ISTRAŽIVANJA</vt:lpstr>
      <vt:lpstr>Provedba istraživanja</vt:lpstr>
      <vt:lpstr>Sociodemografska obilježja ispitanika</vt:lpstr>
      <vt:lpstr>REZULTATI</vt:lpstr>
      <vt:lpstr>Poštivanje starijih osoba </vt:lpstr>
      <vt:lpstr>Korumpiranost sustava u državi</vt:lpstr>
      <vt:lpstr>Poznavanje prisutnosti ekonomskog nasilja i mediji</vt:lpstr>
      <vt:lpstr>Naplata besplatnih usluga?</vt:lpstr>
      <vt:lpstr>Iskorištavanje od strane članova obitelji</vt:lpstr>
      <vt:lpstr>Ugovori o doživotnom i dosmrtnom uzdržavanju</vt:lpstr>
      <vt:lpstr>PowerPoint Presentation</vt:lpstr>
      <vt:lpstr>PowerPoint Presentation</vt:lpstr>
      <vt:lpstr>Primjedbe i prijedlozi ispitanika – smanjenje ekonomskog nasilja</vt:lpstr>
      <vt:lpstr>PowerPoint Presentation</vt:lpstr>
      <vt:lpstr>ODRŽANE EDUKACIJE ZA:</vt:lpstr>
      <vt:lpstr>ZAKLJUČAK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EKONOMSKO ISKORIŠTAVANJE OSOBA STARIJE ŽIVOTNE DOBI</dc:title>
  <dc:creator>Popovac</dc:creator>
  <cp:lastModifiedBy>Ana Tretinjak</cp:lastModifiedBy>
  <cp:revision>81</cp:revision>
  <dcterms:created xsi:type="dcterms:W3CDTF">2016-10-02T14:57:20Z</dcterms:created>
  <dcterms:modified xsi:type="dcterms:W3CDTF">2022-10-17T08:34:30Z</dcterms:modified>
</cp:coreProperties>
</file>